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4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9" r:id="rId3"/>
    <p:sldId id="279" r:id="rId5"/>
    <p:sldId id="280" r:id="rId6"/>
    <p:sldId id="281" r:id="rId7"/>
    <p:sldId id="282" r:id="rId8"/>
    <p:sldId id="283" r:id="rId9"/>
    <p:sldId id="284" r:id="rId10"/>
    <p:sldId id="278" r:id="rId4"/>
    <p:sldId id="285" r:id="rId11"/>
    <p:sldId id="286" r:id="rId12"/>
    <p:sldId id="293" r:id="rId13"/>
    <p:sldId id="287" r:id="rId14"/>
    <p:sldId id="288" r:id="rId15"/>
    <p:sldId id="289" r:id="rId16"/>
    <p:sldId id="290" r:id="rId17"/>
    <p:sldId id="291" r:id="rId18"/>
    <p:sldId id="292" r:id="rId19"/>
    <p:sldId id="276" r:id="rId20"/>
    <p:sldId id="277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4200"/>
    <a:srgbClr val="2E741F"/>
    <a:srgbClr val="40A02B"/>
    <a:srgbClr val="FCFEFC"/>
    <a:srgbClr val="EFF1F5"/>
    <a:srgbClr val="4C4F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08"/>
    <p:restoredTop sz="60205"/>
  </p:normalViewPr>
  <p:slideViewPr>
    <p:cSldViewPr snapToGrid="0" snapToObjects="1">
      <p:cViewPr varScale="1">
        <p:scale>
          <a:sx n="73" d="100"/>
          <a:sy n="73" d="100"/>
        </p:scale>
        <p:origin x="2680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9013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ONE-DAY VERSION. Built from ttl-day3-did-it-land.pptx by tools/one_day_decks.py: don't edit this file, edit the master and rebuild. Timings and running order: /facilitator/one-day. The other notes come from the three-session version: read "next week" as "after lunch" or "in the 1-week email".</a:t>
            </a:r>
          </a:p>
          <a:p/>
          <a:p>
            <a:r>
              <a:t>TIMING</a:t>
            </a:r>
          </a:p>
          <a:p>
            <a:r>
              <a:t>  0:00</a:t>
            </a:r>
          </a:p>
          <a:p>
            <a:r>
              <a:t>SAY</a:t>
            </a:r>
          </a:p>
          <a:p>
            <a:r>
              <a:t>  Welcome back. Last one. Today starts with a surprise.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TIMING</a:t>
            </a:r>
          </a:p>
          <a:p>
            <a:r>
              <a:t>  0:00</a:t>
            </a:r>
          </a:p>
          <a:p>
            <a:r>
              <a:t>BUILDS</a:t>
            </a:r>
          </a:p>
          <a:p>
            <a:r>
              <a:t>  1: boxes · 2: Activities done · 3: Day 3 line</a:t>
            </a:r>
          </a:p>
          <a:p>
            <a:r>
              <a:t>SAY</a:t>
            </a:r>
          </a:p>
          <a:p>
            <a:r>
              <a:t>  Today, the top row and the last box. Then the whole thing.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t>TIMING</a:t>
            </a:r>
          </a:p>
          <a:p>
            <a:r>
              <a:t>  0:00–0:02 (2 min)</a:t>
            </a:r>
          </a:p>
          <a:p>
            <a:r>
              <a:t>SAY</a:t>
            </a:r>
          </a:p>
          <a:p>
            <a:r>
              <a:t>  Expected: the self-testers hold up better over a week (Roediger &amp; Karpicke 2006). Whatever the result:</a:t>
            </a:r>
          </a:p>
          <a:p>
            <a:r>
              <a:t>  'That was spaced retrieval. And how would you KNOW something landed? That's today.'</a:t>
            </a:r>
          </a:p>
          <a:p>
            <a:r>
              <a:t>FACILITATOR</a:t>
            </a:r>
          </a:p>
          <a:p>
            <a:r>
              <a:t>  Unannounced. Hand out the retest slips. Score 1 per meaning roughly right.</a:t>
            </a:r>
          </a:p>
          <a:p>
            <a:r>
              <a:t>  Tally Group A (re-read) vs Group B (self-test) NEXT TO LAST WEEK'S NUMBERS.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t>TIMING</a:t>
            </a:r>
          </a:p>
          <a:p>
            <a:r>
              <a:t>  0:02–0:10 (8 min)</a:t>
            </a:r>
          </a:p>
          <a:p>
            <a:r>
              <a:t>WHY</a:t>
            </a:r>
          </a:p>
          <a:p>
            <a:r>
              <a:t>  Closes the Day 2 loop and puts the thing to real use. → /theories/retrieval-practice</a:t>
            </a:r>
          </a:p>
          <a:p>
            <a:r>
              <a:t>FALLBACK</a:t>
            </a:r>
          </a:p>
          <a:p>
            <a:r>
              <a:t>  Tech fails: they read their questions aloud; the room answers on fingers.</a:t>
            </a:r>
          </a:p>
          <a:p>
            <a:r>
              <a:t>FACILITATOR</a:t>
            </a:r>
          </a:p>
          <a:p>
            <a:r>
              <a:t>  2–3 people (asked during the week) run their Menti or Kahoot on the group, 2–3 min each, from their phone or your laptop.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t>TIMING</a:t>
            </a:r>
          </a:p>
          <a:p>
            <a:r>
              <a:t>  0:10–0:11 (1 min)</a:t>
            </a:r>
          </a:p>
          <a:p>
            <a:r>
              <a:t>ASK</a:t>
            </a:r>
          </a:p>
          <a:p>
            <a:r>
              <a:t>  Take two or three answers (smile sheets will come up). Don't resolve it: the cards will.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t>TIMING</a:t>
            </a:r>
          </a:p>
          <a:p>
            <a:r>
              <a:t>  0:11–0:17 (6 min)</a:t>
            </a:r>
          </a:p>
          <a:p>
            <a:r>
              <a:t>WHY</a:t>
            </a:r>
          </a:p>
          <a:p>
            <a:r>
              <a:t>  Delivery evidence vs change evidence. → /theories/kirkpatrick-model</a:t>
            </a:r>
          </a:p>
          <a:p>
            <a:r>
              <a:t>FACILITATOR</a:t>
            </a:r>
          </a:p>
          <a:p>
            <a:r>
              <a:t>  One card set and mat per table (Evidence sort printable). Place each card: what does it actually show?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t>TIMING</a:t>
            </a:r>
          </a:p>
          <a:p>
            <a:r>
              <a:t>  0:17–0:21 (4 min)</a:t>
            </a:r>
          </a:p>
          <a:p>
            <a:r>
              <a:t>BUILDS</a:t>
            </a:r>
          </a:p>
          <a:p>
            <a:r>
              <a:t>  1–4: one step per click (Kirkpatrick level on each) · 5: 'most training stops here' (over Delivered/Produced) · 6: 'what you did today' (over Implemented)</a:t>
            </a:r>
          </a:p>
          <a:p>
            <a:r>
              <a:t>SAY</a:t>
            </a:r>
          </a:p>
          <a:p>
            <a:r>
              <a:t>  Counts show it happened, not that anything changed. L1 has a narrow, real use: the cold room, the venue nobody could find.</a:t>
            </a:r>
          </a:p>
          <a:p>
            <a:r>
              <a:t>  Running what you made on us was USE: Level 3-type evidence, inside the room.</a:t>
            </a:r>
          </a:p>
          <a:p>
            <a:r>
              <a:t>WHY</a:t>
            </a:r>
          </a:p>
          <a:p>
            <a:r>
              <a:t>  Kirkpatrick, and the New World version's point that L3 depends on what happens after training. → /theories/kirkpatrick-model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t>TIMING</a:t>
            </a:r>
          </a:p>
          <a:p>
            <a:r>
              <a:t>  0:21–0:29 (8 min)</a:t>
            </a:r>
          </a:p>
          <a:p>
            <a:r>
              <a:t>SAY</a:t>
            </a:r>
          </a:p>
          <a:p>
            <a:r>
              <a:t>  Expect laughter at 'be aware of'. It's the pilot's best moment. Let it run.</a:t>
            </a:r>
          </a:p>
          <a:p>
            <a:r>
              <a:t>FACILITATOR</a:t>
            </a:r>
          </a:p>
          <a:p>
            <a:r>
              <a:t>  Each table: verb cards, the yes/no mat and the Miller's pyramid mat (Can you see it? printable).</a:t>
            </a:r>
          </a:p>
          <a:p>
            <a:r>
              <a:t>  No: know, understand, be aware of, appreciate, be familiar with, learn about. Yes: list, explain, justify, choose, calculate, demonstrate, teach back, redesign, escalate, prioritise.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t>TIMING</a:t>
            </a:r>
          </a:p>
          <a:p>
            <a:r>
              <a:t>  0:29–0:33 (4 min)</a:t>
            </a:r>
          </a:p>
          <a:p>
            <a:r>
              <a:t>BUILDS</a:t>
            </a:r>
          </a:p>
          <a:p>
            <a:r>
              <a:t>  1–4: tiers, bottom to top · 5: 'be aware of' lands BELOW the pyramid</a:t>
            </a:r>
          </a:p>
          <a:p>
            <a:r>
              <a:t>SAY</a:t>
            </a:r>
          </a:p>
          <a:p>
            <a:r>
              <a:t>  The verb picks the level. 'Demonstrates' needs someone to watch. 'Does' means in practice.</a:t>
            </a:r>
          </a:p>
          <a:p>
            <a:r>
              <a:t>  'Be aware of' doesn't even get on the pyramid.</a:t>
            </a:r>
          </a:p>
          <a:p>
            <a:r>
              <a:t>WHY</a:t>
            </a:r>
          </a:p>
          <a:p>
            <a:r>
              <a:t>  Links outcomes straight to evaluation. → /theories/millers-pyramid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t>TIMING</a:t>
            </a:r>
          </a:p>
          <a:p>
            <a:r>
              <a:t>  0:33–0:53 (20 min)</a:t>
            </a:r>
          </a:p>
          <a:p>
            <a:r>
              <a:t>SAY</a:t>
            </a:r>
          </a:p>
          <a:p>
            <a:r>
              <a:t>  Your session (or one you'd like to teach). Pairs, then 2–3 share.</a:t>
            </a:r>
          </a:p>
          <a:p>
            <a:r>
              <a:t>  Ask the pairs: can you see it? Does the evidence sit at the same level as the verb?</a:t>
            </a:r>
          </a:p>
          <a:p>
            <a:r>
              <a:t>WHY</a:t>
            </a:r>
          </a:p>
          <a:p>
            <a:r>
              <a:t>  Constructive alignment in practice; peer rewrites are the worked examples. → /theories/constructive-alignment</a:t>
            </a:r>
          </a:p>
          <a:p>
            <a:r>
              <a:t>FACILITATOR</a:t>
            </a:r>
          </a:p>
          <a:p>
            <a:r>
              <a:t>  Hand out the design canvas (A4) now if you haven't. Go round: this is the core skill.</a:t>
            </a:r>
          </a:p>
          <a:p>
            <a:r>
              <a:t>IF SHORT</a:t>
            </a:r>
          </a:p>
          <a:p>
            <a:r>
              <a:t>  Never below 15 minutes.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t>TIMING</a:t>
            </a:r>
          </a:p>
          <a:p>
            <a:r>
              <a:t>  0:53–0:59 (6 min)</a:t>
            </a:r>
          </a:p>
          <a:p>
            <a:r>
              <a:t>BUILDS</a:t>
            </a:r>
          </a:p>
          <a:p>
            <a:r>
              <a:t>  1: Outcome · 2: = Activity · 3: = Evidence · 4: the same performance</a:t>
            </a:r>
          </a:p>
          <a:p>
            <a:r>
              <a:t>SAY</a:t>
            </a:r>
          </a:p>
          <a:p>
            <a:r>
              <a:t>  Put your Day 1 slide and Day 2 activity next to the new outcomes. Does each help learners do the verb? Change what doesn't.</a:t>
            </a:r>
          </a:p>
          <a:p>
            <a:r>
              <a:t>WHY</a:t>
            </a:r>
          </a:p>
          <a:p>
            <a:r>
              <a:t>  Biggs again, now at session scale (Day 1 was slide scale). → /theories/constructive-alignment</a:t>
            </a:r>
          </a:p>
          <a:p>
            <a:r>
              <a:t>IF SHORT</a:t>
            </a:r>
          </a:p>
          <a:p>
            <a:r>
              <a:t>  Halve it; never drop it.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0FCC3-0A7B-3BD9-3C88-DC1ADD821E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>
            <a:extLst>
              <a:ext uri="{FF2B5EF4-FFF2-40B4-BE49-F238E27FC236}">
                <a16:creationId xmlns:a16="http://schemas.microsoft.com/office/drawing/2014/main" id="{476B30F5-34C4-2E17-23E4-5F1CCBDE2D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rPr lang="en-GB" dirty="0"/>
              <a:t>TIMING</a:t>
            </a:r>
          </a:p>
          <a:p>
            <a:r>
              <a:rPr lang="en-GB" dirty="0"/>
              <a:t>  0:59–1:07 (8 min)</a:t>
            </a:r>
          </a:p>
          <a:p>
            <a:r>
              <a:rPr lang="en-GB" dirty="0"/>
              <a:t>SAY</a:t>
            </a:r>
          </a:p>
          <a:p>
            <a:r>
              <a:rPr lang="en-GB" dirty="0"/>
              <a:t>  Forgetting is the default. What will YOUR learners revisit at 30, 60 and 90 days, and how (a Kahoot, an email, a team message)?</a:t>
            </a:r>
          </a:p>
          <a:p>
            <a:r>
              <a:rPr lang="en-GB" dirty="0"/>
              <a:t>  Who will ask YOU about this at 30 days? Write their name.</a:t>
            </a:r>
          </a:p>
          <a:p>
            <a:r>
              <a:rPr lang="en-GB" dirty="0"/>
              <a:t>  (The named person (i.e. manager) also would need to facilitate time, release, support etc. not just accountability, it’s </a:t>
            </a:r>
            <a:r>
              <a:rPr lang="en-GB" b="1" dirty="0"/>
              <a:t>reducing barriers</a:t>
            </a:r>
            <a:r>
              <a:rPr lang="en-GB" dirty="0"/>
              <a:t>)</a:t>
            </a:r>
          </a:p>
          <a:p>
            <a:r>
              <a:rPr lang="en-GB" dirty="0"/>
              <a:t>WHY</a:t>
            </a:r>
          </a:p>
          <a:p>
            <a:r>
              <a:rPr lang="en-GB" dirty="0"/>
              <a:t>  Transfer depends on the work environment as much as the training (Baldwin &amp; Ford 1988). The programme can't hold this loop after it ends. → /theories/spaced-practice</a:t>
            </a:r>
          </a:p>
        </p:txBody>
      </p:sp>
    </p:spTree>
    <p:extLst>
      <p:ext uri="{BB962C8B-B14F-4D97-AF65-F5344CB8AC3E}">
        <p14:creationId xmlns:p14="http://schemas.microsoft.com/office/powerpoint/2010/main" val="5974424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rPr dirty="0"/>
              <a:t>TIMING</a:t>
            </a:r>
          </a:p>
          <a:p>
            <a:r>
              <a:rPr dirty="0"/>
              <a:t>  0:59–1:07 (8 min)</a:t>
            </a:r>
          </a:p>
          <a:p>
            <a:r>
              <a:rPr dirty="0"/>
              <a:t>SAY</a:t>
            </a:r>
          </a:p>
          <a:p>
            <a:r>
              <a:rPr dirty="0"/>
              <a:t>  Forgetting is the default. What will YOUR learners revisit at 30, 60 and 90 days, and how (a Kahoot, an email, a team message)?</a:t>
            </a:r>
          </a:p>
          <a:p>
            <a:r>
              <a:rPr dirty="0"/>
              <a:t>  Who will ask YOU about this at 30 days? Write their name.</a:t>
            </a:r>
          </a:p>
          <a:p>
            <a:r>
              <a:rPr dirty="0"/>
              <a:t>WHY</a:t>
            </a:r>
          </a:p>
          <a:p>
            <a:r>
              <a:rPr dirty="0"/>
              <a:t>  Transfer depends on the work environment as much as the training (Baldwin &amp; Ford 1988). The </a:t>
            </a:r>
            <a:r>
              <a:rPr dirty="0" err="1"/>
              <a:t>programme</a:t>
            </a:r>
            <a:r>
              <a:rPr dirty="0"/>
              <a:t> can't hold this loop after it ends. → /theories/spaced-practice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t>TIMING</a:t>
            </a:r>
          </a:p>
          <a:p>
            <a:r>
              <a:t>  1:07</a:t>
            </a:r>
          </a:p>
          <a:p>
            <a:r>
              <a:t>SAY</a:t>
            </a:r>
          </a:p>
          <a:p>
            <a:r>
              <a:t>  Pause. Then click on. The reveal is PROTECTED: never cut it.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t>TIMING</a:t>
            </a:r>
          </a:p>
          <a:p>
            <a:r>
              <a:t>  1:07–1:12 (5 min)</a:t>
            </a:r>
          </a:p>
          <a:p>
            <a:r>
              <a:t>BUILDS</a:t>
            </a:r>
          </a:p>
          <a:p>
            <a:r>
              <a:t>  one box per click, in canvas order</a:t>
            </a:r>
          </a:p>
          <a:p>
            <a:r>
              <a:t>SAY</a:t>
            </a:r>
          </a:p>
          <a:p>
            <a:r>
              <a:t>  Read each box briefly; point to where they experienced it: 'that was the bad slide', 'that was the blorps'.</a:t>
            </a:r>
          </a:p>
          <a:p>
            <a:r>
              <a:t>  Detail if asked: Learners: anyone in health and care who teaches, or would like to; 3 x 90 min, a week apart. Need: dense slides, 'be aware of' outcomes, commitments nobody follows up. Outcomes: redesign a slide; make ten minutes active with a named strategy; write observable outcomes with matching evidence; plan follow-through with a named person. Evidence: redesigned slides shown on Day 2, the Day 2 Kahoot, what you made run on us, your canvas, the 30/90-day check. Follow-through: an ask on a card each week, read back; a week's spacing; your named person at 30 days.</a:t>
            </a:r>
          </a:p>
          <a:p>
            <a:r>
              <a:t>WHY</a:t>
            </a:r>
          </a:p>
          <a:p>
            <a:r>
              <a:t>  Making the hidden design visible: the programme is the final worked example.</a:t>
            </a:r>
          </a:p>
          <a:p>
            <a:r>
              <a:t>IF SHORT</a:t>
            </a:r>
          </a:p>
          <a:p>
            <a:r>
              <a:t>  PROTECTED. Never cut.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t>TIMING</a:t>
            </a:r>
          </a:p>
          <a:p>
            <a:r>
              <a:t>  1:12–1:13 (1 min)</a:t>
            </a:r>
          </a:p>
          <a:p>
            <a:r>
              <a:t>SAY</a:t>
            </a:r>
          </a:p>
          <a:p>
            <a:r>
              <a:t>  That was the question on Day 1. You've just answered it for your own session.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rPr dirty="0"/>
              <a:t>TIMING</a:t>
            </a:r>
          </a:p>
          <a:p>
            <a:r>
              <a:rPr dirty="0"/>
              <a:t>  1:13–1:20 (7 min)</a:t>
            </a:r>
          </a:p>
          <a:p>
            <a:r>
              <a:rPr dirty="0"/>
              <a:t>WHY</a:t>
            </a:r>
          </a:p>
          <a:p>
            <a:r>
              <a:rPr dirty="0"/>
              <a:t>  A commitment with a follow-through loop built in.</a:t>
            </a:r>
            <a:endParaRPr lang="en-GB" dirty="0"/>
          </a:p>
          <a:p>
            <a:r>
              <a:rPr dirty="0"/>
              <a:t>FACILITATOR</a:t>
            </a:r>
          </a:p>
          <a:p>
            <a:r>
              <a:rPr dirty="0"/>
              <a:t>  Hand out a clean design canvas. This replaces an ask card. It's also portfolio evidence (E3) → /facilitator/portfolio-mapping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t>TIMING</a:t>
            </a:r>
          </a:p>
          <a:p>
            <a:r>
              <a:t>  1:20–1:26 (6 min)</a:t>
            </a:r>
          </a:p>
          <a:p>
            <a:r>
              <a:t>SAY</a:t>
            </a:r>
          </a:p>
          <a:p>
            <a:r>
              <a:t>  Everyone, aloud.</a:t>
            </a:r>
          </a:p>
          <a:p>
            <a:r>
              <a:t>WHY</a:t>
            </a:r>
          </a:p>
          <a:p>
            <a:r>
              <a:t>  A light public commitment; ends on the individual change, not the event.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TIMING</a:t>
            </a:r>
          </a:p>
          <a:p>
            <a:r>
              <a:t>  1:26–1:30</a:t>
            </a:r>
          </a:p>
          <a:p>
            <a:r>
              <a:t>SAY</a:t>
            </a:r>
          </a:p>
          <a:p>
            <a:r>
              <a:t>  Thank you. Your named person will ask; so will we, at 30 and 90 days.</a:t>
            </a:r>
          </a:p>
          <a:p>
            <a:r>
              <a:t>FACILITATOR</a:t>
            </a:r>
          </a:p>
          <a:p>
            <a:r>
              <a:t>  Hand out the paper feedback form as people leave (Evaluation Toolkit, six questions).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SAY</a:t>
            </a:r>
          </a:p>
          <a:p>
            <a:r>
              <a:t>  Not presented. Here for licence compliance and for anyone adapting the deck.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hyperlink" Target="https://teachingthatlands.uk/" TargetMode="Externa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png"/><Relationship Id="rId4" Type="http://schemas.openxmlformats.org/officeDocument/2006/relationships/image" Target="../media/image4.sv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1371600"/>
            <a:ext cx="7772400" cy="54864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2800" b="1">
                <a:solidFill>
                  <a:srgbClr val="B24101"/>
                </a:solidFill>
                <a:latin typeface="Aptos"/>
              </a:rPr>
              <a:t>Teaching That Lands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920240"/>
            <a:ext cx="7680960" cy="219456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6600" b="1">
                <a:solidFill>
                  <a:srgbClr val="4C4F69"/>
                </a:solidFill>
                <a:latin typeface="Georgia"/>
              </a:rPr>
              <a:t>Did It Land?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4343400"/>
            <a:ext cx="7315200" cy="64008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3200" b="0">
                <a:solidFill>
                  <a:srgbClr val="4C4F69"/>
                </a:solidFill>
                <a:latin typeface="Aptos"/>
              </a:rPr>
              <a:t>In one day · 3 of 3</a:t>
            </a:r>
          </a:p>
        </p:txBody>
      </p:sp>
      <p:pic>
        <p:nvPicPr>
          <p:cNvPr id="5" name="Picture 4" descr="Fox mascot waving hell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5360" y="1645920"/>
            <a:ext cx="2746111" cy="31089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1520" y="6172200"/>
            <a:ext cx="10515600" cy="307777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1400" b="0" dirty="0">
                <a:solidFill>
                  <a:srgbClr val="4C4F69"/>
                </a:solidFill>
                <a:latin typeface="Aptos"/>
              </a:rPr>
              <a:t>© Teaching That Lands · CC BY 4.0 · </a:t>
            </a:r>
            <a:r>
              <a:rPr lang="en-GB" sz="1400" b="0" dirty="0">
                <a:solidFill>
                  <a:srgbClr val="B24200"/>
                </a:solidFill>
                <a:latin typeface="Aptos"/>
                <a:hlinkClick r:id="rId4"/>
              </a:rPr>
              <a:t>https://teachingthatlands.uk/</a:t>
            </a:r>
            <a:endParaRPr sz="1400" b="0" dirty="0">
              <a:solidFill>
                <a:srgbClr val="B24200"/>
              </a:solidFill>
              <a:latin typeface="Aptos"/>
            </a:endParaRP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>
                <a:solidFill>
                  <a:srgbClr val="4C4F69"/>
                </a:solidFill>
                <a:latin typeface="Georgia"/>
              </a:rPr>
              <a:t>Building your session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83767" y="1714500"/>
            <a:ext cx="3291840" cy="132588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800" b="0">
                <a:solidFill>
                  <a:srgbClr val="4C4F69"/>
                </a:solidFill>
                <a:latin typeface="Aptos"/>
              </a:rPr>
              <a:t>Learners &amp; context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449927" y="1714500"/>
            <a:ext cx="3291840" cy="132588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800" b="0">
                <a:solidFill>
                  <a:srgbClr val="4C4F69"/>
                </a:solidFill>
                <a:latin typeface="Aptos"/>
              </a:rPr>
              <a:t>Need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16087" y="1714500"/>
            <a:ext cx="3291840" cy="1325880"/>
          </a:xfrm>
          <a:prstGeom prst="roundRect">
            <a:avLst>
              <a:gd name="adj" fmla="val 12000"/>
            </a:avLst>
          </a:prstGeom>
          <a:solidFill>
            <a:srgbClr val="F7E1D3"/>
          </a:solidFill>
          <a:ln w="44450">
            <a:solidFill>
              <a:srgbClr val="B2410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800" b="1" dirty="0">
                <a:solidFill>
                  <a:srgbClr val="B24101"/>
                </a:solidFill>
                <a:latin typeface="Aptos"/>
              </a:rPr>
              <a:t>Outcomes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83767" y="3314700"/>
            <a:ext cx="3291840" cy="1325880"/>
          </a:xfrm>
          <a:prstGeom prst="roundRect">
            <a:avLst>
              <a:gd name="adj" fmla="val 12000"/>
            </a:avLst>
          </a:prstGeom>
          <a:solidFill>
            <a:srgbClr val="F7E1D3"/>
          </a:solidFill>
          <a:ln w="44450">
            <a:solidFill>
              <a:srgbClr val="B2410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800" b="1">
                <a:solidFill>
                  <a:srgbClr val="B24101"/>
                </a:solidFill>
                <a:latin typeface="Aptos"/>
              </a:rPr>
              <a:t>Evidence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49927" y="3314700"/>
            <a:ext cx="3291840" cy="132588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800" b="0">
                <a:solidFill>
                  <a:srgbClr val="4C4F69"/>
                </a:solidFill>
                <a:latin typeface="Aptos"/>
              </a:rPr>
              <a:t>Activities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49927" y="3300845"/>
            <a:ext cx="3291840" cy="132588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4445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600" b="1" dirty="0">
                <a:solidFill>
                  <a:srgbClr val="B24101"/>
                </a:solidFill>
                <a:latin typeface="Aptos"/>
              </a:rPr>
              <a:t>Activities</a:t>
            </a:r>
          </a:p>
          <a:p>
            <a:pPr algn="ctr"/>
            <a:r>
              <a:rPr sz="2600" b="1" dirty="0">
                <a:solidFill>
                  <a:srgbClr val="4C4F69"/>
                </a:solidFill>
                <a:latin typeface="Aptos"/>
              </a:rPr>
              <a:t>This morning ✓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16087" y="3314700"/>
            <a:ext cx="3291840" cy="1325880"/>
          </a:xfrm>
          <a:prstGeom prst="roundRect">
            <a:avLst>
              <a:gd name="adj" fmla="val 12000"/>
            </a:avLst>
          </a:prstGeom>
          <a:solidFill>
            <a:srgbClr val="F7E1D3"/>
          </a:solidFill>
          <a:ln w="44450">
            <a:solidFill>
              <a:srgbClr val="B2410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800" b="1">
                <a:solidFill>
                  <a:srgbClr val="B24101"/>
                </a:solidFill>
                <a:latin typeface="Aptos"/>
              </a:rPr>
              <a:t>Follow-through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4869180"/>
            <a:ext cx="10545775" cy="461665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2400" b="1" dirty="0">
                <a:solidFill>
                  <a:srgbClr val="B24101"/>
                </a:solidFill>
                <a:latin typeface="Aptos"/>
              </a:rPr>
              <a:t>This afternoon: </a:t>
            </a:r>
            <a:r>
              <a:rPr lang="en-GB" sz="2400" b="1" dirty="0">
                <a:solidFill>
                  <a:srgbClr val="B24101"/>
                </a:solidFill>
                <a:latin typeface="Aptos"/>
              </a:rPr>
              <a:t>outcomes → evidence → follow-through</a:t>
            </a:r>
            <a:r>
              <a:rPr sz="2400" b="1" dirty="0">
                <a:solidFill>
                  <a:srgbClr val="B24101"/>
                </a:solidFill>
                <a:latin typeface="Aptos"/>
              </a:rPr>
              <a:t>  ·  </a:t>
            </a:r>
            <a:r>
              <a:rPr sz="2400" b="0" dirty="0">
                <a:solidFill>
                  <a:srgbClr val="4C4F69"/>
                </a:solidFill>
                <a:latin typeface="Aptos"/>
              </a:rPr>
              <a:t>then the whole canvas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9805" y="5879592"/>
            <a:ext cx="1337570" cy="86868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281535"/>
            <a:ext cx="10362895" cy="92333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sz="5400" b="1" dirty="0">
                <a:solidFill>
                  <a:srgbClr val="4C4F69"/>
                </a:solidFill>
                <a:latin typeface="Georgia"/>
              </a:rPr>
              <a:t>Quick: what's a </a:t>
            </a:r>
            <a:r>
              <a:rPr sz="5400" b="1" i="1" dirty="0" err="1">
                <a:solidFill>
                  <a:srgbClr val="B24101"/>
                </a:solidFill>
                <a:latin typeface="Georgia"/>
              </a:rPr>
              <a:t>blorp</a:t>
            </a:r>
            <a:r>
              <a:rPr sz="5400" b="1" dirty="0">
                <a:solidFill>
                  <a:srgbClr val="4C4F69"/>
                </a:solidFill>
                <a:latin typeface="Georgia"/>
              </a:rPr>
              <a:t>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749039"/>
            <a:ext cx="10362895" cy="73152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3200" b="0">
                <a:solidFill>
                  <a:srgbClr val="4C4F69"/>
                </a:solidFill>
                <a:latin typeface="Aptos"/>
              </a:rPr>
              <a:t>Same as this morning. 2 minutes.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608" y="5879592"/>
            <a:ext cx="1335024" cy="86702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>
                <a:solidFill>
                  <a:srgbClr val="4C4F69"/>
                </a:solidFill>
                <a:latin typeface="Georgia"/>
              </a:rPr>
              <a:t>Show us what you made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97280" y="2423160"/>
            <a:ext cx="4754880" cy="237744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5400" b="1" dirty="0">
                <a:solidFill>
                  <a:srgbClr val="2E741F"/>
                </a:solidFill>
                <a:latin typeface="Aptos"/>
              </a:rPr>
              <a:t>✓</a:t>
            </a:r>
          </a:p>
          <a:p>
            <a:pPr algn="ctr"/>
            <a:r>
              <a:rPr sz="3200" b="1" dirty="0">
                <a:solidFill>
                  <a:srgbClr val="4C4F69"/>
                </a:solidFill>
                <a:latin typeface="Aptos"/>
              </a:rPr>
              <a:t>Run it on us</a:t>
            </a:r>
            <a:r>
              <a:rPr lang="en-GB" sz="3200" b="1" dirty="0">
                <a:solidFill>
                  <a:srgbClr val="4C4F69"/>
                </a:solidFill>
                <a:latin typeface="Aptos"/>
              </a:rPr>
              <a:t>!</a:t>
            </a:r>
            <a:endParaRPr sz="3200" b="1" dirty="0">
              <a:solidFill>
                <a:srgbClr val="4C4F69"/>
              </a:solidFill>
              <a:latin typeface="Aptos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309360" y="2423160"/>
            <a:ext cx="4754880" cy="237744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5400" b="1" dirty="0">
                <a:solidFill>
                  <a:srgbClr val="314FFC"/>
                </a:solidFill>
                <a:latin typeface="Aptos"/>
              </a:rPr>
              <a:t>?</a:t>
            </a:r>
          </a:p>
          <a:p>
            <a:pPr algn="ctr"/>
            <a:r>
              <a:rPr sz="2800" b="1" dirty="0">
                <a:solidFill>
                  <a:srgbClr val="4C4F69"/>
                </a:solidFill>
                <a:latin typeface="Aptos"/>
              </a:rPr>
              <a:t>Didn't make one?</a:t>
            </a:r>
            <a:endParaRPr lang="en-GB" sz="2800" b="1" dirty="0">
              <a:solidFill>
                <a:srgbClr val="4C4F69"/>
              </a:solidFill>
              <a:latin typeface="Aptos"/>
            </a:endParaRPr>
          </a:p>
          <a:p>
            <a:pPr algn="ctr"/>
            <a:r>
              <a:rPr sz="2800" b="1" dirty="0">
                <a:solidFill>
                  <a:srgbClr val="4C4F69"/>
                </a:solidFill>
                <a:latin typeface="Aptos"/>
              </a:rPr>
              <a:t>What got in the way?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608" y="5879592"/>
            <a:ext cx="1335024" cy="86702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323237"/>
            <a:ext cx="10362895" cy="1754326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sz="5400" b="1" dirty="0">
                <a:solidFill>
                  <a:srgbClr val="4C4F69"/>
                </a:solidFill>
                <a:latin typeface="Georgia"/>
              </a:rPr>
              <a:t>How would you</a:t>
            </a:r>
            <a:endParaRPr lang="en-GB" sz="5400" b="1" dirty="0">
              <a:solidFill>
                <a:srgbClr val="4C4F69"/>
              </a:solidFill>
              <a:latin typeface="Georgia"/>
            </a:endParaRPr>
          </a:p>
          <a:p>
            <a:pPr algn="ctr"/>
            <a:r>
              <a:rPr sz="5400" b="1" i="1" dirty="0">
                <a:solidFill>
                  <a:srgbClr val="B24101"/>
                </a:solidFill>
                <a:latin typeface="Georgia"/>
              </a:rPr>
              <a:t>know it landed?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608" y="5879592"/>
            <a:ext cx="1335024" cy="86702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>
                <a:solidFill>
                  <a:srgbClr val="4C4F69"/>
                </a:solidFill>
                <a:latin typeface="Georgia"/>
              </a:rPr>
              <a:t>Sort the evidence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68680" y="2034540"/>
            <a:ext cx="2423160" cy="146304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600" b="1">
                <a:solidFill>
                  <a:srgbClr val="4C4F69"/>
                </a:solidFill>
                <a:latin typeface="Aptos"/>
              </a:rPr>
              <a:t>Delivered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611880" y="2034540"/>
            <a:ext cx="2423160" cy="146304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600" b="1">
                <a:solidFill>
                  <a:srgbClr val="4C4F69"/>
                </a:solidFill>
                <a:latin typeface="Aptos"/>
              </a:rPr>
              <a:t>Produced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355080" y="2034540"/>
            <a:ext cx="2423160" cy="146304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600" b="1">
                <a:solidFill>
                  <a:srgbClr val="4C4F69"/>
                </a:solidFill>
                <a:latin typeface="Aptos"/>
              </a:rPr>
              <a:t>Implemented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098280" y="2034540"/>
            <a:ext cx="2423160" cy="146304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600" b="1">
                <a:solidFill>
                  <a:srgbClr val="4C4F69"/>
                </a:solidFill>
                <a:latin typeface="Aptos"/>
              </a:rPr>
              <a:t>Impact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91840" y="2446020"/>
            <a:ext cx="320040" cy="584775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3200" b="0" dirty="0">
                <a:solidFill>
                  <a:srgbClr val="6C6F85"/>
                </a:solidFill>
                <a:latin typeface="Aptos"/>
              </a:rPr>
              <a:t>→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38" y="2446020"/>
            <a:ext cx="320041" cy="584775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3200" b="0">
                <a:solidFill>
                  <a:srgbClr val="6C6F85"/>
                </a:solidFill>
                <a:latin typeface="Aptos"/>
              </a:rPr>
              <a:t>→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78236" y="2446020"/>
            <a:ext cx="320043" cy="584775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3200" b="0" dirty="0">
                <a:solidFill>
                  <a:srgbClr val="6C6F85"/>
                </a:solidFill>
                <a:latin typeface="Aptos"/>
              </a:rPr>
              <a:t>→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6760" y="3771901"/>
            <a:ext cx="10698480" cy="64008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2800" b="1" dirty="0">
                <a:solidFill>
                  <a:srgbClr val="B24101"/>
                </a:solidFill>
                <a:latin typeface="Aptos"/>
              </a:rPr>
              <a:t>⏱ 6 min</a:t>
            </a:r>
            <a:r>
              <a:rPr sz="2800" b="0" dirty="0">
                <a:solidFill>
                  <a:srgbClr val="4C4F69"/>
                </a:solidFill>
                <a:latin typeface="Aptos"/>
              </a:rPr>
              <a:t>  one card set per table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608" y="5879592"/>
            <a:ext cx="1335024" cy="86702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>
                <a:solidFill>
                  <a:srgbClr val="4C4F69"/>
                </a:solidFill>
                <a:latin typeface="Georgia"/>
              </a:rPr>
              <a:t>Delivered ≠ changed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22960" y="4297680"/>
            <a:ext cx="2560320" cy="91440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t"/>
          <a:lstStyle/>
          <a:p>
            <a:pPr algn="ctr"/>
            <a:r>
              <a:rPr sz="2200" b="1" dirty="0">
                <a:solidFill>
                  <a:srgbClr val="4C4F69"/>
                </a:solidFill>
                <a:latin typeface="Aptos"/>
              </a:rPr>
              <a:t>Delivered</a:t>
            </a:r>
          </a:p>
          <a:p>
            <a:pPr algn="ctr"/>
            <a:r>
              <a:rPr sz="2200" b="1" dirty="0">
                <a:solidFill>
                  <a:srgbClr val="314FFC"/>
                </a:solidFill>
                <a:latin typeface="Aptos"/>
              </a:rPr>
              <a:t>L1 </a:t>
            </a:r>
            <a:r>
              <a:rPr lang="en-GB" sz="2200" b="1" dirty="0">
                <a:solidFill>
                  <a:srgbClr val="314FFC"/>
                </a:solidFill>
                <a:latin typeface="Aptos"/>
              </a:rPr>
              <a:t>(</a:t>
            </a:r>
            <a:r>
              <a:rPr sz="2200" b="1" dirty="0">
                <a:solidFill>
                  <a:srgbClr val="314FFC"/>
                </a:solidFill>
                <a:latin typeface="Aptos"/>
              </a:rPr>
              <a:t>at best</a:t>
            </a:r>
            <a:r>
              <a:rPr lang="en-GB" sz="2200" b="1" dirty="0">
                <a:solidFill>
                  <a:srgbClr val="314FFC"/>
                </a:solidFill>
                <a:latin typeface="Aptos"/>
              </a:rPr>
              <a:t>)</a:t>
            </a:r>
            <a:endParaRPr sz="2200" b="1" dirty="0">
              <a:solidFill>
                <a:srgbClr val="314FFC"/>
              </a:solidFill>
              <a:latin typeface="Aptos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520440" y="3520440"/>
            <a:ext cx="2560320" cy="169164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t"/>
          <a:lstStyle/>
          <a:p>
            <a:pPr algn="ctr"/>
            <a:r>
              <a:rPr sz="2200" b="1">
                <a:solidFill>
                  <a:srgbClr val="4C4F69"/>
                </a:solidFill>
                <a:latin typeface="Aptos"/>
              </a:rPr>
              <a:t>Produced</a:t>
            </a:r>
          </a:p>
          <a:p>
            <a:pPr algn="ctr"/>
            <a:r>
              <a:rPr sz="2200" b="1">
                <a:solidFill>
                  <a:srgbClr val="314FFC"/>
                </a:solidFill>
                <a:latin typeface="Aptos"/>
              </a:rPr>
              <a:t>L2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2743200"/>
            <a:ext cx="2560320" cy="246888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t"/>
          <a:lstStyle/>
          <a:p>
            <a:pPr algn="ctr"/>
            <a:r>
              <a:rPr sz="2200" b="1">
                <a:solidFill>
                  <a:srgbClr val="4C4F69"/>
                </a:solidFill>
                <a:latin typeface="Aptos"/>
              </a:rPr>
              <a:t>Implemented</a:t>
            </a:r>
          </a:p>
          <a:p>
            <a:pPr algn="ctr"/>
            <a:r>
              <a:rPr sz="2200" b="1">
                <a:solidFill>
                  <a:srgbClr val="314FFC"/>
                </a:solidFill>
                <a:latin typeface="Aptos"/>
              </a:rPr>
              <a:t>L3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915400" y="1965960"/>
            <a:ext cx="2560320" cy="324612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t"/>
          <a:lstStyle/>
          <a:p>
            <a:pPr algn="ctr"/>
            <a:r>
              <a:rPr sz="2200" b="1">
                <a:solidFill>
                  <a:srgbClr val="4C4F69"/>
                </a:solidFill>
                <a:latin typeface="Aptos"/>
              </a:rPr>
              <a:t>Impact</a:t>
            </a:r>
          </a:p>
          <a:p>
            <a:pPr algn="ctr"/>
            <a:r>
              <a:rPr sz="2200" b="1">
                <a:solidFill>
                  <a:srgbClr val="314FFC"/>
                </a:solidFill>
                <a:latin typeface="Aptos"/>
              </a:rPr>
              <a:t>L4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988855"/>
            <a:ext cx="2560320" cy="1292662"/>
          </a:xfrm>
          <a:prstGeom prst="rect">
            <a:avLst/>
          </a:prstGeom>
          <a:noFill/>
        </p:spPr>
        <p:txBody>
          <a:bodyPr wrap="square" lIns="73152" rIns="73152" anchor="b">
            <a:spAutoFit/>
          </a:bodyPr>
          <a:lstStyle/>
          <a:p>
            <a:pPr algn="ctr"/>
            <a:r>
              <a:rPr sz="2600" b="1" dirty="0">
                <a:solidFill>
                  <a:srgbClr val="B24101"/>
                </a:solidFill>
                <a:latin typeface="Aptos"/>
              </a:rPr>
              <a:t>most training</a:t>
            </a:r>
            <a:endParaRPr lang="en-GB" sz="2600" b="1" dirty="0">
              <a:solidFill>
                <a:srgbClr val="B24101"/>
              </a:solidFill>
              <a:latin typeface="Aptos"/>
            </a:endParaRPr>
          </a:p>
          <a:p>
            <a:pPr algn="ctr"/>
            <a:r>
              <a:rPr sz="2600" b="1" dirty="0">
                <a:solidFill>
                  <a:srgbClr val="B24101"/>
                </a:solidFill>
                <a:latin typeface="Aptos"/>
              </a:rPr>
              <a:t>stops here</a:t>
            </a:r>
            <a:endParaRPr lang="en-GB" sz="2600" b="1" dirty="0">
              <a:solidFill>
                <a:srgbClr val="B24101"/>
              </a:solidFill>
              <a:latin typeface="Aptos"/>
            </a:endParaRPr>
          </a:p>
          <a:p>
            <a:pPr algn="ctr"/>
            <a:r>
              <a:rPr lang="en-GB" sz="2600" b="1" dirty="0">
                <a:solidFill>
                  <a:srgbClr val="B24101"/>
                </a:solidFill>
                <a:latin typeface="Aptos"/>
              </a:rPr>
              <a:t>↓ </a:t>
            </a:r>
            <a:endParaRPr sz="2600" b="1" dirty="0">
              <a:solidFill>
                <a:srgbClr val="B24101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17920" y="1434375"/>
            <a:ext cx="2560320" cy="1292662"/>
          </a:xfrm>
          <a:prstGeom prst="rect">
            <a:avLst/>
          </a:prstGeom>
          <a:noFill/>
        </p:spPr>
        <p:txBody>
          <a:bodyPr wrap="square" lIns="73152" rIns="73152" anchor="b">
            <a:spAutoFit/>
          </a:bodyPr>
          <a:lstStyle/>
          <a:p>
            <a:pPr algn="ctr"/>
            <a:r>
              <a:rPr sz="2600" b="1" dirty="0">
                <a:solidFill>
                  <a:srgbClr val="2E741F"/>
                </a:solidFill>
                <a:latin typeface="Aptos"/>
              </a:rPr>
              <a:t>what you</a:t>
            </a:r>
            <a:endParaRPr lang="en-GB" sz="2600" b="1" dirty="0">
              <a:solidFill>
                <a:srgbClr val="2E741F"/>
              </a:solidFill>
              <a:latin typeface="Aptos"/>
            </a:endParaRPr>
          </a:p>
          <a:p>
            <a:pPr algn="ctr"/>
            <a:r>
              <a:rPr sz="2600" b="1" dirty="0">
                <a:solidFill>
                  <a:srgbClr val="2E741F"/>
                </a:solidFill>
                <a:latin typeface="Aptos"/>
              </a:rPr>
              <a:t>did today</a:t>
            </a:r>
            <a:endParaRPr lang="en-GB" sz="2600" b="1" dirty="0">
              <a:solidFill>
                <a:srgbClr val="2E741F"/>
              </a:solidFill>
              <a:latin typeface="Aptos"/>
            </a:endParaRPr>
          </a:p>
          <a:p>
            <a:pPr algn="ctr"/>
            <a:r>
              <a:rPr lang="en-GB" sz="2600" b="1" dirty="0">
                <a:solidFill>
                  <a:srgbClr val="2E741F"/>
                </a:solidFill>
                <a:latin typeface="Aptos"/>
              </a:rPr>
              <a:t>↓ </a:t>
            </a:r>
            <a:endParaRPr sz="2600" b="1" dirty="0">
              <a:solidFill>
                <a:srgbClr val="2E741F"/>
              </a:solidFill>
              <a:latin typeface="Apto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608" y="5879592"/>
            <a:ext cx="1335024" cy="86702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>
                <a:solidFill>
                  <a:srgbClr val="4C4F69"/>
                </a:solidFill>
                <a:latin typeface="Georgia"/>
              </a:rPr>
              <a:t>Can you see it?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97280" y="1897380"/>
            <a:ext cx="4754880" cy="201168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4400" b="1" dirty="0">
                <a:solidFill>
                  <a:srgbClr val="2E741F"/>
                </a:solidFill>
                <a:latin typeface="Aptos"/>
              </a:rPr>
              <a:t>✓ Yes</a:t>
            </a:r>
          </a:p>
          <a:p>
            <a:pPr algn="ctr"/>
            <a:r>
              <a:rPr sz="2800" b="0" dirty="0">
                <a:solidFill>
                  <a:srgbClr val="4C4F69"/>
                </a:solidFill>
                <a:latin typeface="Aptos"/>
              </a:rPr>
              <a:t>I could watch someone do it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309360" y="1897380"/>
            <a:ext cx="4754880" cy="201168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4400" b="1">
                <a:solidFill>
                  <a:srgbClr val="CB0E37"/>
                </a:solidFill>
                <a:latin typeface="Aptos"/>
              </a:rPr>
              <a:t>✗ No</a:t>
            </a:r>
          </a:p>
          <a:p>
            <a:pPr algn="ctr"/>
            <a:r>
              <a:rPr sz="2800" b="0">
                <a:solidFill>
                  <a:srgbClr val="4C4F69"/>
                </a:solidFill>
                <a:latin typeface="Aptos"/>
              </a:rPr>
              <a:t>I couldn't see it happen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4137660"/>
            <a:ext cx="9966960" cy="64008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2800" b="1">
                <a:solidFill>
                  <a:srgbClr val="4C4F69"/>
                </a:solidFill>
                <a:latin typeface="Aptos"/>
              </a:rPr>
              <a:t>Then: put the “yes” verbs on the pyramid.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4777740"/>
            <a:ext cx="9966960" cy="54864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2800" b="1">
                <a:solidFill>
                  <a:srgbClr val="B24101"/>
                </a:solidFill>
                <a:latin typeface="Aptos"/>
              </a:rPr>
              <a:t>⏱ 8 min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608" y="5879592"/>
            <a:ext cx="1335024" cy="86702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>
                <a:solidFill>
                  <a:srgbClr val="4C4F69"/>
                </a:solidFill>
                <a:latin typeface="Georgia"/>
              </a:rPr>
              <a:t>Your verb decides your evidence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234440"/>
            <a:ext cx="3657600" cy="4572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2200" b="1">
                <a:solidFill>
                  <a:srgbClr val="314FFC"/>
                </a:solidFill>
                <a:latin typeface="Aptos"/>
              </a:rPr>
              <a:t>Miller, 1990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981047" y="4343400"/>
            <a:ext cx="8229600" cy="77724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400" b="1" dirty="0">
                <a:solidFill>
                  <a:srgbClr val="4C4F69"/>
                </a:solidFill>
                <a:latin typeface="Aptos"/>
              </a:rPr>
              <a:t>Knows</a:t>
            </a:r>
            <a:r>
              <a:rPr lang="en-GB" sz="2400" b="1" dirty="0">
                <a:solidFill>
                  <a:srgbClr val="4C4F69"/>
                </a:solidFill>
                <a:latin typeface="Aptos"/>
              </a:rPr>
              <a:t> about</a:t>
            </a:r>
            <a:endParaRPr sz="2400" b="1" dirty="0">
              <a:solidFill>
                <a:srgbClr val="4C4F69"/>
              </a:solidFill>
              <a:latin typeface="Aptos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804007" y="3474720"/>
            <a:ext cx="6583680" cy="77724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400" b="1" dirty="0">
                <a:solidFill>
                  <a:srgbClr val="4C4F69"/>
                </a:solidFill>
                <a:latin typeface="Aptos"/>
              </a:rPr>
              <a:t>Knows </a:t>
            </a:r>
            <a:r>
              <a:rPr lang="en-GB" sz="2400" b="1" dirty="0">
                <a:solidFill>
                  <a:srgbClr val="4C4F69"/>
                </a:solidFill>
                <a:latin typeface="Aptos"/>
              </a:rPr>
              <a:t>h</a:t>
            </a:r>
            <a:r>
              <a:rPr sz="2400" b="1" dirty="0">
                <a:solidFill>
                  <a:srgbClr val="4C4F69"/>
                </a:solidFill>
                <a:latin typeface="Aptos"/>
              </a:rPr>
              <a:t>ow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626967" y="2606040"/>
            <a:ext cx="4937760" cy="77724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400" b="1" dirty="0">
                <a:solidFill>
                  <a:srgbClr val="4C4F69"/>
                </a:solidFill>
                <a:latin typeface="Aptos"/>
              </a:rPr>
              <a:t>Shows </a:t>
            </a:r>
            <a:r>
              <a:rPr lang="en-GB" sz="2400" b="1" dirty="0">
                <a:solidFill>
                  <a:srgbClr val="4C4F69"/>
                </a:solidFill>
                <a:latin typeface="Aptos"/>
              </a:rPr>
              <a:t>h</a:t>
            </a:r>
            <a:r>
              <a:rPr sz="2400" b="1" dirty="0">
                <a:solidFill>
                  <a:srgbClr val="4C4F69"/>
                </a:solidFill>
                <a:latin typeface="Aptos"/>
              </a:rPr>
              <a:t>ow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49927" y="1737360"/>
            <a:ext cx="3291840" cy="77724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400" b="1">
                <a:solidFill>
                  <a:srgbClr val="4C4F69"/>
                </a:solidFill>
                <a:latin typeface="Aptos"/>
              </a:rPr>
              <a:t>Does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26080" y="5212080"/>
            <a:ext cx="6309360" cy="54864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2200" b="1">
                <a:solidFill>
                  <a:srgbClr val="B24101"/>
                </a:solidFill>
                <a:latin typeface="Aptos"/>
              </a:rPr>
              <a:t>“be aware of”</a:t>
            </a:r>
            <a:r>
              <a:rPr sz="2200" b="0">
                <a:solidFill>
                  <a:srgbClr val="4C4F69"/>
                </a:solidFill>
                <a:latin typeface="Aptos"/>
              </a:rPr>
              <a:t>: can't see it, can't evidence it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608" y="5879592"/>
            <a:ext cx="1335024" cy="86702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>
                <a:solidFill>
                  <a:srgbClr val="4C4F69"/>
                </a:solidFill>
                <a:latin typeface="Georgia"/>
              </a:rPr>
              <a:t>Rewrite your outcomes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2148840"/>
            <a:ext cx="3383280" cy="173736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600" b="1">
                <a:solidFill>
                  <a:srgbClr val="B24101"/>
                </a:solidFill>
                <a:latin typeface="Aptos"/>
              </a:rPr>
              <a:t>1</a:t>
            </a:r>
          </a:p>
          <a:p>
            <a:pPr algn="ctr"/>
            <a:r>
              <a:rPr sz="2600" b="1">
                <a:solidFill>
                  <a:srgbClr val="4C4F69"/>
                </a:solidFill>
                <a:latin typeface="Aptos"/>
              </a:rPr>
              <a:t>One to three outcomes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89120" y="2148840"/>
            <a:ext cx="3383280" cy="173736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600" b="1" dirty="0">
                <a:solidFill>
                  <a:srgbClr val="B24101"/>
                </a:solidFill>
                <a:latin typeface="Aptos"/>
              </a:rPr>
              <a:t>2</a:t>
            </a:r>
          </a:p>
          <a:p>
            <a:pPr algn="ctr"/>
            <a:r>
              <a:rPr sz="2600" b="1" dirty="0">
                <a:solidFill>
                  <a:srgbClr val="4C4F69"/>
                </a:solidFill>
                <a:latin typeface="Aptos"/>
              </a:rPr>
              <a:t>A verb you can see</a:t>
            </a:r>
            <a:r>
              <a:rPr lang="en-GB" sz="2600" b="1" dirty="0">
                <a:solidFill>
                  <a:srgbClr val="4C4F69"/>
                </a:solidFill>
                <a:latin typeface="Aptos"/>
              </a:rPr>
              <a:t> the results of</a:t>
            </a:r>
            <a:endParaRPr sz="2600" b="1" dirty="0">
              <a:solidFill>
                <a:srgbClr val="4C4F69"/>
              </a:solidFill>
              <a:latin typeface="Aptos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046720" y="2148840"/>
            <a:ext cx="3383280" cy="173736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600" b="1" dirty="0">
                <a:solidFill>
                  <a:srgbClr val="B24101"/>
                </a:solidFill>
                <a:latin typeface="Aptos"/>
              </a:rPr>
              <a:t>3</a:t>
            </a:r>
          </a:p>
          <a:p>
            <a:pPr algn="ctr"/>
            <a:r>
              <a:rPr sz="2600" b="1" dirty="0">
                <a:solidFill>
                  <a:srgbClr val="4C4F69"/>
                </a:solidFill>
                <a:latin typeface="Aptos"/>
              </a:rPr>
              <a:t>The evidence</a:t>
            </a:r>
            <a:endParaRPr lang="en-GB" sz="2600" b="1" dirty="0">
              <a:solidFill>
                <a:srgbClr val="4C4F69"/>
              </a:solidFill>
              <a:latin typeface="Aptos"/>
            </a:endParaRPr>
          </a:p>
          <a:p>
            <a:pPr algn="ctr"/>
            <a:r>
              <a:rPr sz="2600" b="1" dirty="0">
                <a:solidFill>
                  <a:srgbClr val="4C4F69"/>
                </a:solidFill>
                <a:latin typeface="Aptos"/>
              </a:rPr>
              <a:t>for 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4343400"/>
            <a:ext cx="10698480" cy="73152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2800" b="1">
                <a:solidFill>
                  <a:srgbClr val="B24101"/>
                </a:solidFill>
                <a:latin typeface="Aptos"/>
              </a:rPr>
              <a:t>⏱ 20 min</a:t>
            </a:r>
            <a:r>
              <a:rPr sz="2800" b="0">
                <a:solidFill>
                  <a:srgbClr val="4C4F69"/>
                </a:solidFill>
                <a:latin typeface="Aptos"/>
              </a:rPr>
              <a:t>  pairs · on your canvas: Outcomes and Evidence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608" y="5879592"/>
            <a:ext cx="1335024" cy="86702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>
                <a:solidFill>
                  <a:srgbClr val="4C4F69"/>
                </a:solidFill>
                <a:latin typeface="Georgia"/>
              </a:rPr>
              <a:t>Does it line up?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2286000"/>
            <a:ext cx="3108960" cy="155448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3000" b="1">
                <a:solidFill>
                  <a:srgbClr val="4C4F69"/>
                </a:solidFill>
                <a:latin typeface="Aptos"/>
              </a:rPr>
              <a:t>Outcome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40480" y="2602021"/>
            <a:ext cx="731520" cy="830997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sz="4800" b="0" dirty="0">
                <a:solidFill>
                  <a:srgbClr val="4C4F69"/>
                </a:solidFill>
                <a:latin typeface="Aptos"/>
              </a:rPr>
              <a:t>=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0" y="2286000"/>
            <a:ext cx="3108960" cy="155448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3000" b="1">
                <a:solidFill>
                  <a:srgbClr val="4C4F69"/>
                </a:solidFill>
                <a:latin typeface="Aptos"/>
              </a:rPr>
              <a:t>Activity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0" y="2602021"/>
            <a:ext cx="731520" cy="830997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sz="4800" b="0" dirty="0">
                <a:solidFill>
                  <a:srgbClr val="4C4F69"/>
                </a:solidFill>
                <a:latin typeface="Aptos"/>
              </a:rPr>
              <a:t>=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412480" y="2286000"/>
            <a:ext cx="3108960" cy="155448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3000" b="1">
                <a:solidFill>
                  <a:srgbClr val="4C4F69"/>
                </a:solidFill>
                <a:latin typeface="Aptos"/>
              </a:rPr>
              <a:t>Evidence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206240"/>
            <a:ext cx="10789920" cy="584775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lang="en-GB" sz="3200" b="0" dirty="0">
                <a:solidFill>
                  <a:srgbClr val="4C4F69"/>
                </a:solidFill>
                <a:latin typeface="Aptos"/>
              </a:rPr>
              <a:t>Alignment = </a:t>
            </a:r>
            <a:r>
              <a:rPr sz="3200" b="0" dirty="0">
                <a:solidFill>
                  <a:srgbClr val="4C4F69"/>
                </a:solidFill>
                <a:latin typeface="Aptos"/>
              </a:rPr>
              <a:t>the same </a:t>
            </a:r>
            <a:r>
              <a:rPr sz="3200" b="1" dirty="0">
                <a:solidFill>
                  <a:srgbClr val="B24101"/>
                </a:solidFill>
                <a:latin typeface="Aptos"/>
              </a:rPr>
              <a:t>performance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608" y="5879592"/>
            <a:ext cx="1335024" cy="86702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9DF54E-99CC-6B1D-0E55-1B3EECAAB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9A37856-5659-0863-5324-50D3687C2767}"/>
              </a:ext>
            </a:extLst>
          </p:cNvPr>
          <p:cNvSpPr txBox="1"/>
          <p:nvPr/>
        </p:nvSpPr>
        <p:spPr>
          <a:xfrm>
            <a:off x="548640" y="411480"/>
            <a:ext cx="11064240" cy="769441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lang="en-GB" sz="4400" b="1" dirty="0">
                <a:solidFill>
                  <a:srgbClr val="4C4F69"/>
                </a:solidFill>
                <a:latin typeface="Georgia"/>
              </a:rPr>
              <a:t>Follow-through plan</a:t>
            </a:r>
            <a:endParaRPr sz="4400" b="1" dirty="0">
              <a:solidFill>
                <a:srgbClr val="4C4F69"/>
              </a:solidFill>
              <a:latin typeface="Georgia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78E19DAE-D896-CA04-1F52-6A930E1B1EDF}"/>
              </a:ext>
            </a:extLst>
          </p:cNvPr>
          <p:cNvSpPr/>
          <p:nvPr/>
        </p:nvSpPr>
        <p:spPr>
          <a:xfrm>
            <a:off x="731520" y="2286000"/>
            <a:ext cx="3108960" cy="155448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lang="en-GB" sz="3000" b="1" dirty="0">
                <a:solidFill>
                  <a:srgbClr val="B24200"/>
                </a:solidFill>
                <a:latin typeface="Aptos"/>
              </a:rPr>
              <a:t>30 days</a:t>
            </a:r>
            <a:endParaRPr sz="3000" b="1" dirty="0">
              <a:solidFill>
                <a:srgbClr val="B24200"/>
              </a:solidFill>
              <a:latin typeface="Aptos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A7FD3D3-A69A-F6CF-C53C-2EA85DBD6831}"/>
              </a:ext>
            </a:extLst>
          </p:cNvPr>
          <p:cNvSpPr/>
          <p:nvPr/>
        </p:nvSpPr>
        <p:spPr>
          <a:xfrm>
            <a:off x="4572000" y="2286000"/>
            <a:ext cx="3108960" cy="155448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lang="en-GB" sz="3000" b="1" dirty="0">
                <a:solidFill>
                  <a:srgbClr val="B24200"/>
                </a:solidFill>
                <a:latin typeface="Aptos"/>
              </a:rPr>
              <a:t>60 days</a:t>
            </a:r>
            <a:endParaRPr sz="3000" b="1" dirty="0">
              <a:solidFill>
                <a:srgbClr val="B24200"/>
              </a:solidFill>
              <a:latin typeface="Aptos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6221D3C-E02B-AE06-384B-E55E2C50A90B}"/>
              </a:ext>
            </a:extLst>
          </p:cNvPr>
          <p:cNvSpPr/>
          <p:nvPr/>
        </p:nvSpPr>
        <p:spPr>
          <a:xfrm>
            <a:off x="8412480" y="2286000"/>
            <a:ext cx="3108960" cy="155448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lang="en-GB" sz="3000" b="1" dirty="0">
                <a:solidFill>
                  <a:srgbClr val="B24200"/>
                </a:solidFill>
                <a:latin typeface="Aptos"/>
              </a:rPr>
              <a:t>90 days</a:t>
            </a:r>
            <a:endParaRPr sz="3000" b="1" dirty="0">
              <a:solidFill>
                <a:srgbClr val="B24200"/>
              </a:solidFill>
              <a:latin typeface="Apto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E69ABB8-711C-7B36-5804-D7EF9C3A2D71}"/>
              </a:ext>
            </a:extLst>
          </p:cNvPr>
          <p:cNvSpPr txBox="1"/>
          <p:nvPr/>
        </p:nvSpPr>
        <p:spPr>
          <a:xfrm>
            <a:off x="731520" y="4206240"/>
            <a:ext cx="10789920" cy="584775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lang="en-GB" sz="3200" b="0" dirty="0">
                <a:solidFill>
                  <a:srgbClr val="4C4F69"/>
                </a:solidFill>
                <a:latin typeface="Aptos"/>
              </a:rPr>
              <a:t>Who will hold you to it? And what do you need from them?</a:t>
            </a:r>
            <a:endParaRPr sz="3200" b="1" dirty="0">
              <a:solidFill>
                <a:srgbClr val="B24101"/>
              </a:solidFill>
              <a:latin typeface="Apto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878B548-AB3A-1DFB-13E4-FE94AF5346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608" y="5879592"/>
            <a:ext cx="1335024" cy="86702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9B94E36-B633-453A-52D2-0B40648DF1F1}"/>
              </a:ext>
            </a:extLst>
          </p:cNvPr>
          <p:cNvSpPr txBox="1"/>
          <p:nvPr/>
        </p:nvSpPr>
        <p:spPr>
          <a:xfrm>
            <a:off x="731520" y="4945559"/>
            <a:ext cx="10698480" cy="492443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2600" b="1" dirty="0">
                <a:solidFill>
                  <a:srgbClr val="B24101"/>
                </a:solidFill>
                <a:latin typeface="Aptos"/>
              </a:rPr>
              <a:t>⏱ 8 min</a:t>
            </a:r>
            <a:r>
              <a:rPr sz="2600" b="0" dirty="0">
                <a:solidFill>
                  <a:srgbClr val="4C4F69"/>
                </a:solidFill>
                <a:latin typeface="Aptos"/>
              </a:rPr>
              <a:t>  </a:t>
            </a:r>
            <a:r>
              <a:rPr lang="en-GB" sz="2600" b="0" dirty="0">
                <a:solidFill>
                  <a:srgbClr val="4C4F69"/>
                </a:solidFill>
                <a:latin typeface="Aptos"/>
              </a:rPr>
              <a:t>to complete, and </a:t>
            </a:r>
            <a:r>
              <a:rPr sz="2600" b="0" dirty="0">
                <a:solidFill>
                  <a:srgbClr val="4C4F69"/>
                </a:solidFill>
                <a:latin typeface="Aptos"/>
              </a:rPr>
              <a:t>write their name in the Follow-through box</a:t>
            </a:r>
          </a:p>
        </p:txBody>
      </p:sp>
    </p:spTree>
    <p:extLst>
      <p:ext uri="{BB962C8B-B14F-4D97-AF65-F5344CB8AC3E}">
        <p14:creationId xmlns:p14="http://schemas.microsoft.com/office/powerpoint/2010/main" val="325551041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>
                <a:solidFill>
                  <a:srgbClr val="4C4F69"/>
                </a:solidFill>
                <a:latin typeface="Georgia"/>
              </a:rPr>
              <a:t>Follow-through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2011680"/>
            <a:ext cx="3383280" cy="137160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3200" b="1">
                <a:solidFill>
                  <a:srgbClr val="B24101"/>
                </a:solidFill>
                <a:latin typeface="Aptos"/>
              </a:rPr>
              <a:t>30 days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89120" y="2011680"/>
            <a:ext cx="3383280" cy="137160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3200" b="1">
                <a:solidFill>
                  <a:srgbClr val="B24101"/>
                </a:solidFill>
                <a:latin typeface="Aptos"/>
              </a:rPr>
              <a:t>60 days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46720" y="2011680"/>
            <a:ext cx="3383280" cy="137160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3200" b="1">
                <a:solidFill>
                  <a:srgbClr val="B24101"/>
                </a:solidFill>
                <a:latin typeface="Aptos"/>
              </a:rPr>
              <a:t>90 days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703320"/>
            <a:ext cx="10698480" cy="707886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4000" b="1" dirty="0">
                <a:solidFill>
                  <a:srgbClr val="4C4F69"/>
                </a:solidFill>
                <a:latin typeface="Georgia"/>
              </a:rPr>
              <a:t>Who will ask </a:t>
            </a:r>
            <a:r>
              <a:rPr sz="4000" b="1" i="1" dirty="0">
                <a:solidFill>
                  <a:srgbClr val="4C4F69"/>
                </a:solidFill>
                <a:latin typeface="Georgia"/>
              </a:rPr>
              <a:t>you</a:t>
            </a:r>
            <a:r>
              <a:rPr sz="4000" b="1" dirty="0">
                <a:solidFill>
                  <a:srgbClr val="4C4F69"/>
                </a:solidFill>
                <a:latin typeface="Georgia"/>
              </a:rPr>
              <a:t> about it?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4663440"/>
            <a:ext cx="10698480" cy="54864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2600" b="1" dirty="0">
                <a:solidFill>
                  <a:srgbClr val="B24101"/>
                </a:solidFill>
                <a:latin typeface="Aptos"/>
              </a:rPr>
              <a:t>⏱ 8 min</a:t>
            </a:r>
            <a:r>
              <a:rPr sz="2600" b="0" dirty="0">
                <a:solidFill>
                  <a:srgbClr val="4C4F69"/>
                </a:solidFill>
                <a:latin typeface="Aptos"/>
              </a:rPr>
              <a:t>  write their name in the Follow-through box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608" y="5879592"/>
            <a:ext cx="1335024" cy="86702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323237"/>
            <a:ext cx="10362895" cy="1754326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sz="5400" b="1" dirty="0">
                <a:solidFill>
                  <a:srgbClr val="4C4F69"/>
                </a:solidFill>
                <a:latin typeface="Georgia"/>
              </a:rPr>
              <a:t>You've been on a canvas</a:t>
            </a:r>
            <a:endParaRPr lang="en-GB" sz="5400" b="1" dirty="0">
              <a:solidFill>
                <a:srgbClr val="4C4F69"/>
              </a:solidFill>
              <a:latin typeface="Georgia"/>
            </a:endParaRPr>
          </a:p>
          <a:p>
            <a:pPr algn="ctr"/>
            <a:r>
              <a:rPr sz="5400" b="1" dirty="0">
                <a:solidFill>
                  <a:srgbClr val="4C4F69"/>
                </a:solidFill>
                <a:latin typeface="Georgia"/>
              </a:rPr>
              <a:t/>
            </a:r>
            <a:r>
              <a:rPr sz="5400" b="1" i="1" dirty="0">
                <a:solidFill>
                  <a:srgbClr val="B24101"/>
                </a:solidFill>
                <a:latin typeface="Georgia"/>
              </a:rPr>
              <a:t>all day</a:t>
            </a:r>
            <a:r>
              <a:rPr sz="5400" b="1" dirty="0">
                <a:solidFill>
                  <a:srgbClr val="4C4F69"/>
                </a:solidFill>
                <a:latin typeface="Georgia"/>
              </a:rPr>
              <a:t>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608" y="5879592"/>
            <a:ext cx="1335024" cy="86702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>
                <a:solidFill>
                  <a:srgbClr val="4C4F69"/>
                </a:solidFill>
                <a:latin typeface="Georgia"/>
              </a:rPr>
              <a:t>Here's ours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85800" y="1417320"/>
            <a:ext cx="3520440" cy="192024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200" b="1" dirty="0">
                <a:solidFill>
                  <a:srgbClr val="B24101"/>
                </a:solidFill>
                <a:latin typeface="Aptos"/>
              </a:rPr>
              <a:t>Learners &amp; context</a:t>
            </a:r>
          </a:p>
          <a:p>
            <a:pPr algn="ctr"/>
            <a:r>
              <a:rPr sz="2200" b="0" dirty="0">
                <a:solidFill>
                  <a:srgbClr val="4C4F69"/>
                </a:solidFill>
                <a:latin typeface="Aptos"/>
              </a:rPr>
              <a:t>Anyone who teaches,</a:t>
            </a:r>
            <a:endParaRPr lang="en-GB" sz="2200" b="0" dirty="0">
              <a:solidFill>
                <a:srgbClr val="4C4F69"/>
              </a:solidFill>
              <a:latin typeface="Aptos"/>
            </a:endParaRPr>
          </a:p>
          <a:p>
            <a:pPr algn="ctr"/>
            <a:r>
              <a:rPr sz="2200" b="0" dirty="0">
                <a:solidFill>
                  <a:srgbClr val="4C4F69"/>
                </a:solidFill>
                <a:latin typeface="Aptos"/>
              </a:rPr>
              <a:t>or would like to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89120" y="1417320"/>
            <a:ext cx="3520440" cy="192024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200" b="1" dirty="0">
                <a:solidFill>
                  <a:srgbClr val="B24101"/>
                </a:solidFill>
                <a:latin typeface="Aptos"/>
              </a:rPr>
              <a:t>Need</a:t>
            </a:r>
          </a:p>
          <a:p>
            <a:pPr algn="ctr"/>
            <a:r>
              <a:rPr lang="en-GB" sz="2200" dirty="0">
                <a:solidFill>
                  <a:srgbClr val="4C4F69"/>
                </a:solidFill>
                <a:latin typeface="Aptos"/>
              </a:rPr>
              <a:t>T</a:t>
            </a:r>
            <a:r>
              <a:rPr lang="en-GB" sz="2200" b="0" dirty="0">
                <a:solidFill>
                  <a:srgbClr val="4C4F69"/>
                </a:solidFill>
                <a:latin typeface="Aptos"/>
              </a:rPr>
              <a:t>eaching is happening, accidental good practice</a:t>
            </a:r>
            <a:endParaRPr sz="2200" b="0" dirty="0">
              <a:solidFill>
                <a:srgbClr val="4C4F69"/>
              </a:solidFill>
              <a:latin typeface="Aptos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092440" y="1417320"/>
            <a:ext cx="3520440" cy="192024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200" b="1" dirty="0">
                <a:solidFill>
                  <a:srgbClr val="B24101"/>
                </a:solidFill>
                <a:latin typeface="Aptos"/>
              </a:rPr>
              <a:t>Outcomes</a:t>
            </a:r>
          </a:p>
          <a:p>
            <a:pPr algn="ctr"/>
            <a:r>
              <a:rPr sz="2200" b="0" dirty="0">
                <a:solidFill>
                  <a:srgbClr val="4C4F69"/>
                </a:solidFill>
                <a:latin typeface="Aptos"/>
              </a:rPr>
              <a:t>Cut the noise</a:t>
            </a:r>
            <a:r>
              <a:rPr lang="en-GB" sz="2200" b="0" dirty="0">
                <a:solidFill>
                  <a:srgbClr val="4C4F69"/>
                </a:solidFill>
                <a:latin typeface="Aptos"/>
              </a:rPr>
              <a:t>, more </a:t>
            </a:r>
            <a:r>
              <a:rPr sz="2200" b="0" dirty="0">
                <a:solidFill>
                  <a:srgbClr val="4C4F69"/>
                </a:solidFill>
                <a:latin typeface="Aptos"/>
              </a:rPr>
              <a:t>active</a:t>
            </a:r>
            <a:r>
              <a:rPr lang="en-GB" sz="2200" b="0" dirty="0">
                <a:solidFill>
                  <a:srgbClr val="4C4F69"/>
                </a:solidFill>
                <a:latin typeface="Aptos"/>
              </a:rPr>
              <a:t>,</a:t>
            </a:r>
            <a:r>
              <a:rPr sz="2200" b="0" dirty="0">
                <a:solidFill>
                  <a:srgbClr val="4C4F69"/>
                </a:solidFill>
                <a:latin typeface="Aptos"/>
              </a:rPr>
              <a:t> outcomes you can see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3520440"/>
            <a:ext cx="3520440" cy="192024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200" b="1" dirty="0">
                <a:solidFill>
                  <a:srgbClr val="B24101"/>
                </a:solidFill>
                <a:latin typeface="Aptos"/>
              </a:rPr>
              <a:t>Evidence</a:t>
            </a:r>
          </a:p>
          <a:p>
            <a:pPr algn="ctr"/>
            <a:r>
              <a:rPr sz="2200" b="0" dirty="0">
                <a:solidFill>
                  <a:srgbClr val="4C4F69"/>
                </a:solidFill>
                <a:latin typeface="Aptos"/>
              </a:rPr>
              <a:t>Your slides </a:t>
            </a:r>
            <a:r>
              <a:rPr lang="en-GB" sz="2200" b="0" dirty="0">
                <a:solidFill>
                  <a:srgbClr val="4C4F69"/>
                </a:solidFill>
                <a:latin typeface="Aptos"/>
              </a:rPr>
              <a:t>and creations,</a:t>
            </a:r>
            <a:r>
              <a:rPr sz="2200" b="0" dirty="0">
                <a:solidFill>
                  <a:srgbClr val="4C4F69"/>
                </a:solidFill>
                <a:latin typeface="Aptos"/>
              </a:rPr>
              <a:t> your </a:t>
            </a:r>
            <a:r>
              <a:rPr lang="en-GB" sz="2200" b="0" dirty="0">
                <a:solidFill>
                  <a:srgbClr val="4C4F69"/>
                </a:solidFill>
                <a:latin typeface="Aptos"/>
              </a:rPr>
              <a:t>completed </a:t>
            </a:r>
            <a:r>
              <a:rPr sz="2200" b="0" dirty="0">
                <a:solidFill>
                  <a:srgbClr val="4C4F69"/>
                </a:solidFill>
                <a:latin typeface="Aptos"/>
              </a:rPr>
              <a:t>canvas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9120" y="3520440"/>
            <a:ext cx="3520440" cy="192024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200" b="1" dirty="0">
                <a:solidFill>
                  <a:srgbClr val="B24101"/>
                </a:solidFill>
                <a:latin typeface="Aptos"/>
              </a:rPr>
              <a:t>Activities</a:t>
            </a:r>
          </a:p>
          <a:p>
            <a:pPr algn="ctr"/>
            <a:r>
              <a:rPr sz="2200" b="0" dirty="0">
                <a:solidFill>
                  <a:srgbClr val="4C4F69"/>
                </a:solidFill>
                <a:latin typeface="Aptos"/>
              </a:rPr>
              <a:t>Bad slide</a:t>
            </a:r>
            <a:r>
              <a:rPr lang="en-GB" sz="2200" b="0" dirty="0">
                <a:solidFill>
                  <a:srgbClr val="4C4F69"/>
                </a:solidFill>
                <a:latin typeface="Aptos"/>
              </a:rPr>
              <a:t>s,</a:t>
            </a:r>
            <a:r>
              <a:rPr sz="2200" b="0" dirty="0">
                <a:solidFill>
                  <a:srgbClr val="4C4F69"/>
                </a:solidFill>
                <a:latin typeface="Aptos"/>
              </a:rPr>
              <a:t> redesigns</a:t>
            </a:r>
            <a:r>
              <a:rPr lang="en-GB" sz="2200" b="0" dirty="0">
                <a:solidFill>
                  <a:srgbClr val="4C4F69"/>
                </a:solidFill>
                <a:latin typeface="Aptos"/>
              </a:rPr>
              <a:t>, </a:t>
            </a:r>
            <a:r>
              <a:rPr lang="en-GB" sz="2200" b="0" dirty="0" err="1">
                <a:solidFill>
                  <a:srgbClr val="4C4F69"/>
                </a:solidFill>
                <a:latin typeface="Aptos"/>
              </a:rPr>
              <a:t>blorps</a:t>
            </a:r>
            <a:r>
              <a:rPr lang="en-GB" sz="2200" b="0" dirty="0">
                <a:solidFill>
                  <a:srgbClr val="4C4F69"/>
                </a:solidFill>
                <a:latin typeface="Aptos"/>
              </a:rPr>
              <a:t>, </a:t>
            </a:r>
            <a:r>
              <a:rPr sz="2200" b="0" dirty="0">
                <a:solidFill>
                  <a:srgbClr val="4C4F69"/>
                </a:solidFill>
                <a:latin typeface="Aptos"/>
              </a:rPr>
              <a:t>card sorts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92440" y="3520440"/>
            <a:ext cx="3520440" cy="192024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2200" b="1" dirty="0">
                <a:solidFill>
                  <a:srgbClr val="B24101"/>
                </a:solidFill>
                <a:latin typeface="Aptos"/>
              </a:rPr>
              <a:t>Follow-through</a:t>
            </a:r>
          </a:p>
          <a:p>
            <a:pPr algn="ctr"/>
            <a:r>
              <a:rPr sz="2200" b="0" dirty="0">
                <a:solidFill>
                  <a:srgbClr val="4C4F69"/>
                </a:solidFill>
                <a:latin typeface="Aptos"/>
              </a:rPr>
              <a:t>A 1-week email</a:t>
            </a:r>
            <a:r>
              <a:rPr lang="en-GB" sz="2200" b="0" dirty="0">
                <a:solidFill>
                  <a:srgbClr val="4C4F69"/>
                </a:solidFill>
                <a:latin typeface="Aptos"/>
              </a:rPr>
              <a:t>,</a:t>
            </a:r>
          </a:p>
          <a:p>
            <a:pPr algn="ctr"/>
            <a:r>
              <a:rPr sz="2200" b="0" dirty="0">
                <a:solidFill>
                  <a:srgbClr val="4C4F69"/>
                </a:solidFill>
                <a:latin typeface="Aptos"/>
              </a:rPr>
              <a:t>your </a:t>
            </a:r>
            <a:r>
              <a:rPr lang="en-GB" sz="2200" b="0" dirty="0">
                <a:solidFill>
                  <a:srgbClr val="4C4F69"/>
                </a:solidFill>
                <a:latin typeface="Aptos"/>
              </a:rPr>
              <a:t>'</a:t>
            </a:r>
            <a:r>
              <a:rPr sz="2200" b="0" dirty="0">
                <a:solidFill>
                  <a:srgbClr val="4C4F69"/>
                </a:solidFill>
                <a:latin typeface="Aptos"/>
              </a:rPr>
              <a:t>named person</a:t>
            </a:r>
            <a:r>
              <a:rPr lang="en-GB" sz="2200" b="0" dirty="0">
                <a:solidFill>
                  <a:srgbClr val="4C4F69"/>
                </a:solidFill>
                <a:latin typeface="Aptos"/>
              </a:rPr>
              <a:t>'</a:t>
            </a:r>
            <a:endParaRPr sz="2200" b="0" dirty="0">
              <a:solidFill>
                <a:srgbClr val="4C4F69"/>
              </a:solidFill>
              <a:latin typeface="Apto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608" y="5879592"/>
            <a:ext cx="1335024" cy="86702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645920"/>
            <a:ext cx="10362895" cy="182880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sz="5400" b="1">
                <a:solidFill>
                  <a:srgbClr val="4C4F69"/>
                </a:solidFill>
                <a:latin typeface="Georgia"/>
              </a:rPr>
              <a:t>What do we need people to do </a:t>
            </a:r>
            <a:r>
              <a:rPr sz="5400" b="1">
                <a:solidFill>
                  <a:srgbClr val="B24101"/>
                </a:solidFill>
                <a:latin typeface="Georgia"/>
              </a:rPr>
              <a:t>differently</a:t>
            </a:r>
            <a:r>
              <a:rPr sz="5400" b="1">
                <a:solidFill>
                  <a:srgbClr val="4C4F69"/>
                </a:solidFill>
                <a:latin typeface="Georgia"/>
              </a:rPr>
              <a:t>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840480"/>
            <a:ext cx="10362895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3600" b="0">
                <a:solidFill>
                  <a:srgbClr val="4C4F69"/>
                </a:solidFill>
                <a:latin typeface="Aptos"/>
              </a:rPr>
              <a:t>…and how will our teaching make that happen?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608" y="5879592"/>
            <a:ext cx="1335024" cy="86702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>
                <a:solidFill>
                  <a:srgbClr val="4C4F69"/>
                </a:solidFill>
                <a:latin typeface="Georgia"/>
              </a:rPr>
              <a:t>Your commitment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897380"/>
            <a:ext cx="10698480" cy="2377440"/>
          </a:xfrm>
          <a:prstGeom prst="roundRect">
            <a:avLst>
              <a:gd name="adj" fmla="val 12000"/>
            </a:avLst>
          </a:prstGeom>
          <a:solidFill>
            <a:srgbClr val="E6E9EF"/>
          </a:solidFill>
          <a:ln w="38100">
            <a:solidFill>
              <a:srgbClr val="CC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rIns="73152" rtlCol="0" anchor="ctr"/>
          <a:lstStyle/>
          <a:p>
            <a:pPr algn="ctr"/>
            <a:r>
              <a:rPr sz="3200" b="1" dirty="0">
                <a:solidFill>
                  <a:srgbClr val="4C4F69"/>
                </a:solidFill>
                <a:latin typeface="Georgia"/>
              </a:rPr>
              <a:t>Copy your canvas onto one clean page.</a:t>
            </a:r>
          </a:p>
          <a:p>
            <a:pPr algn="ctr"/>
            <a:r>
              <a:rPr lang="en-GB" sz="3200" b="1" dirty="0">
                <a:solidFill>
                  <a:srgbClr val="B24101"/>
                </a:solidFill>
                <a:latin typeface="Georgia"/>
              </a:rPr>
              <a:t>Your named person can </a:t>
            </a:r>
            <a:r>
              <a:rPr lang="en-GB" sz="3200" b="1" i="1" dirty="0">
                <a:solidFill>
                  <a:srgbClr val="B24101"/>
                </a:solidFill>
                <a:latin typeface="Georgia"/>
              </a:rPr>
              <a:t>hold you to it,</a:t>
            </a:r>
          </a:p>
          <a:p>
            <a:pPr algn="ctr"/>
            <a:r>
              <a:rPr lang="en-GB" sz="3200" b="1" dirty="0">
                <a:solidFill>
                  <a:srgbClr val="B24101"/>
                </a:solidFill>
                <a:latin typeface="Georgia"/>
              </a:rPr>
              <a:t>if they provide the </a:t>
            </a:r>
            <a:r>
              <a:rPr lang="en-GB" sz="3200" b="1" i="1" dirty="0">
                <a:solidFill>
                  <a:srgbClr val="B24101"/>
                </a:solidFill>
                <a:latin typeface="Georgia"/>
              </a:rPr>
              <a:t>support you need</a:t>
            </a:r>
            <a:r>
              <a:rPr lang="en-GB" sz="3200" b="1" dirty="0">
                <a:solidFill>
                  <a:srgbClr val="B24101"/>
                </a:solidFill>
                <a:latin typeface="Georgia"/>
              </a:rPr>
              <a:t>.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608" y="5879592"/>
            <a:ext cx="1335024" cy="86702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286000"/>
            <a:ext cx="10362895" cy="182880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sz="5400" b="1">
                <a:solidFill>
                  <a:srgbClr val="4C4F69"/>
                </a:solidFill>
                <a:latin typeface="Georgia"/>
              </a:rPr>
              <a:t>The one thing I'll do </a:t>
            </a:r>
            <a:r>
              <a:rPr sz="5400" b="1">
                <a:solidFill>
                  <a:srgbClr val="B24101"/>
                </a:solidFill>
                <a:latin typeface="Georgia"/>
              </a:rPr>
              <a:t>differently</a:t>
            </a:r>
            <a:r>
              <a:rPr sz="5400" b="1">
                <a:solidFill>
                  <a:srgbClr val="4C4F69"/>
                </a:solidFill>
                <a:latin typeface="Georgia"/>
              </a:rPr>
              <a:t> is…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9608" y="5879592"/>
            <a:ext cx="1335024" cy="86702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7C1918F9-C3B3-7A1C-CA26-E68E7029F301}"/>
              </a:ext>
            </a:extLst>
          </p:cNvPr>
          <p:cNvGrpSpPr/>
          <p:nvPr/>
        </p:nvGrpSpPr>
        <p:grpSpPr>
          <a:xfrm>
            <a:off x="3033493" y="315209"/>
            <a:ext cx="7226107" cy="4446835"/>
            <a:chOff x="3033493" y="315209"/>
            <a:chExt cx="7226107" cy="444683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BC28ADD-DCB4-7922-6365-EA5D179559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33493" y="315209"/>
              <a:ext cx="7226107" cy="4446835"/>
            </a:xfrm>
            <a:prstGeom prst="rect">
              <a:avLst/>
            </a:prstGeom>
          </p:spPr>
        </p:pic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22CBFCAC-867F-4880-5982-2F92B6A2499D}"/>
                </a:ext>
              </a:extLst>
            </p:cNvPr>
            <p:cNvGrpSpPr/>
            <p:nvPr/>
          </p:nvGrpSpPr>
          <p:grpSpPr>
            <a:xfrm>
              <a:off x="3235500" y="966736"/>
              <a:ext cx="3051362" cy="2132527"/>
              <a:chOff x="3235500" y="966736"/>
              <a:chExt cx="3051362" cy="2132527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ED34639F-F2F6-653A-1EEA-FFFB9F8B1DC1}"/>
                  </a:ext>
                </a:extLst>
              </p:cNvPr>
              <p:cNvSpPr/>
              <p:nvPr/>
            </p:nvSpPr>
            <p:spPr>
              <a:xfrm>
                <a:off x="3235500" y="966736"/>
                <a:ext cx="2356407" cy="2129352"/>
              </a:xfrm>
              <a:prstGeom prst="rect">
                <a:avLst/>
              </a:prstGeom>
              <a:solidFill>
                <a:srgbClr val="FCFEFC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0198B89-30D8-97A6-40D7-BF8B2191ABD6}"/>
                  </a:ext>
                </a:extLst>
              </p:cNvPr>
              <p:cNvSpPr/>
              <p:nvPr/>
            </p:nvSpPr>
            <p:spPr>
              <a:xfrm>
                <a:off x="4353950" y="966736"/>
                <a:ext cx="1932912" cy="819861"/>
              </a:xfrm>
              <a:prstGeom prst="rect">
                <a:avLst/>
              </a:prstGeom>
              <a:solidFill>
                <a:srgbClr val="FCFEFC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C206A06B-CE55-8FCF-FCB7-0D3E3F498753}"/>
                  </a:ext>
                </a:extLst>
              </p:cNvPr>
              <p:cNvSpPr/>
              <p:nvPr/>
            </p:nvSpPr>
            <p:spPr>
              <a:xfrm>
                <a:off x="4648199" y="2759086"/>
                <a:ext cx="1267959" cy="340177"/>
              </a:xfrm>
              <a:prstGeom prst="rect">
                <a:avLst/>
              </a:prstGeom>
              <a:solidFill>
                <a:srgbClr val="FCFEFC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3" name="TextBox 2"/>
          <p:cNvSpPr txBox="1"/>
          <p:nvPr/>
        </p:nvSpPr>
        <p:spPr>
          <a:xfrm>
            <a:off x="914552" y="4636048"/>
            <a:ext cx="10362895" cy="1097280"/>
          </a:xfrm>
          <a:prstGeom prst="rect">
            <a:avLst/>
          </a:prstGeom>
          <a:noFill/>
        </p:spPr>
        <p:txBody>
          <a:bodyPr wrap="square" lIns="73152" rIns="73152" anchor="ctr">
            <a:spAutoFit/>
          </a:bodyPr>
          <a:lstStyle/>
          <a:p>
            <a:pPr algn="ctr"/>
            <a:r>
              <a:rPr sz="5400" b="1" dirty="0">
                <a:solidFill>
                  <a:srgbClr val="4C4F69"/>
                </a:solidFill>
                <a:latin typeface="Georgia"/>
              </a:rPr>
              <a:t>Thank you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552" y="5661281"/>
            <a:ext cx="10362895" cy="64008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ctr"/>
            <a:r>
              <a:rPr sz="3000" b="0" dirty="0">
                <a:solidFill>
                  <a:srgbClr val="4C4F69"/>
                </a:solidFill>
                <a:latin typeface="Aptos"/>
              </a:rPr>
              <a:t>Keep in touch: the website has everything.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0D0CCA-6D6A-189A-45CB-062C2DAE0F3D}"/>
              </a:ext>
            </a:extLst>
          </p:cNvPr>
          <p:cNvSpPr/>
          <p:nvPr/>
        </p:nvSpPr>
        <p:spPr>
          <a:xfrm>
            <a:off x="4648199" y="2755911"/>
            <a:ext cx="1267959" cy="340177"/>
          </a:xfrm>
          <a:prstGeom prst="rect">
            <a:avLst/>
          </a:prstGeom>
          <a:solidFill>
            <a:srgbClr val="FCFE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E29BEC4-DF36-8EB2-D0B2-9126435E4C65}"/>
              </a:ext>
            </a:extLst>
          </p:cNvPr>
          <p:cNvSpPr/>
          <p:nvPr/>
        </p:nvSpPr>
        <p:spPr>
          <a:xfrm>
            <a:off x="4648199" y="2759086"/>
            <a:ext cx="1267959" cy="340177"/>
          </a:xfrm>
          <a:prstGeom prst="rect">
            <a:avLst/>
          </a:prstGeom>
          <a:solidFill>
            <a:srgbClr val="FCFE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C18F1B5F-657B-C05A-5A7F-5FD9CB0652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18403" y="1031333"/>
            <a:ext cx="1969737" cy="1969737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EFF1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11064240" cy="91440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pPr algn="l"/>
            <a:r>
              <a:rPr sz="4400" b="1">
                <a:solidFill>
                  <a:srgbClr val="4C4F69"/>
                </a:solidFill>
                <a:latin typeface="Georgia"/>
              </a:rPr>
              <a:t>Credits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17320"/>
            <a:ext cx="10789920" cy="5120640"/>
          </a:xfrm>
          <a:prstGeom prst="rect">
            <a:avLst/>
          </a:prstGeom>
          <a:noFill/>
        </p:spPr>
        <p:txBody>
          <a:bodyPr wrap="square" lIns="73152" rIns="73152" anchor="t">
            <a:spAutoFit/>
          </a:bodyPr>
          <a:lstStyle/>
          <a:p>
            <a:r>
              <a:rPr sz="1600"/>
              <a:t>Fox illustrations: Teaching That Lands, CC BY 4.0</a:t>
            </a:r>
          </a:p>
          <a:p>
            <a:endParaRPr sz="1600"/>
          </a:p>
          <a:p>
            <a:r>
              <a:rPr sz="1600"/>
              <a:t>Theory library: teachingthatlands.uk/theories</a:t>
            </a:r>
          </a:p>
          <a:p>
            <a:r>
              <a:rPr sz="1600"/>
              <a:t>This deck: Teaching That Lands, CC BY 4.0. Copy it, adapt it, share it.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9805" y="5879592"/>
            <a:ext cx="1337570" cy="86868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</TotalTime>
  <Words>1827</Words>
  <Application>Microsoft Macintosh PowerPoint</Application>
  <PresentationFormat>Widescreen</PresentationFormat>
  <Paragraphs>257</Paragraphs>
  <Slides>20</Slides>
  <Notes>20</Notes>
  <HiddenSlides>2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Aptos</vt:lpstr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one-day build of ttl-day3-did-it-land.pptx sha256:973350e509113ec3</dc:description>
  <cp:lastModifiedBy>Robinson, Adrian J</cp:lastModifiedBy>
  <cp:revision>81</cp:revision>
  <dcterms:created xsi:type="dcterms:W3CDTF">2013-01-27T09:14:16Z</dcterms:created>
  <dcterms:modified xsi:type="dcterms:W3CDTF">2026-10-06T22:22:46Z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5e1b534-098f-4ac8-9223-69712ddf82de_Enabled">
    <vt:lpwstr>true</vt:lpwstr>
  </property>
  <property fmtid="{D5CDD505-2E9C-101B-9397-08002B2CF9AE}" pid="3" name="MSIP_Label_55e1b534-098f-4ac8-9223-69712ddf82de_SetDate">
    <vt:lpwstr>2026-10-02T08:01:27Z</vt:lpwstr>
  </property>
  <property fmtid="{D5CDD505-2E9C-101B-9397-08002B2CF9AE}" pid="4" name="MSIP_Label_55e1b534-098f-4ac8-9223-69712ddf82de_Method">
    <vt:lpwstr>Standard</vt:lpwstr>
  </property>
  <property fmtid="{D5CDD505-2E9C-101B-9397-08002B2CF9AE}" pid="5" name="MSIP_Label_55e1b534-098f-4ac8-9223-69712ddf82de_Name">
    <vt:lpwstr>Public Document</vt:lpwstr>
  </property>
  <property fmtid="{D5CDD505-2E9C-101B-9397-08002B2CF9AE}" pid="6" name="MSIP_Label_55e1b534-098f-4ac8-9223-69712ddf82de_SiteId">
    <vt:lpwstr>c9ef029c-18cf-4016-86d3-93cf8e94ff94</vt:lpwstr>
  </property>
  <property fmtid="{D5CDD505-2E9C-101B-9397-08002B2CF9AE}" pid="7" name="MSIP_Label_55e1b534-098f-4ac8-9223-69712ddf82de_ActionId">
    <vt:lpwstr>8917abb4-7a45-49a8-8f64-16c8b71d2f03</vt:lpwstr>
  </property>
  <property fmtid="{D5CDD505-2E9C-101B-9397-08002B2CF9AE}" pid="8" name="MSIP_Label_55e1b534-098f-4ac8-9223-69712ddf82de_ContentBits">
    <vt:lpwstr>0</vt:lpwstr>
  </property>
  <property fmtid="{D5CDD505-2E9C-101B-9397-08002B2CF9AE}" pid="9" name="MSIP_Label_55e1b534-098f-4ac8-9223-69712ddf82de_Tag">
    <vt:lpwstr>50, 3, 0, 1</vt:lpwstr>
  </property>
</Properties>
</file>