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8" r:id="rId18"/>
    <p:sldId id="280" r:id="rId19"/>
    <p:sldId id="283" r:id="rId20"/>
    <p:sldId id="284" r:id="rId21"/>
    <p:sldId id="274" r:id="rId22"/>
    <p:sldId id="275" r:id="rId23"/>
    <p:sldId id="276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EFC"/>
    <a:srgbClr val="EFF1F5"/>
    <a:srgbClr val="B24200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60205"/>
  </p:normalViewPr>
  <p:slideViewPr>
    <p:cSldViewPr snapToGrid="0" snapToObjects="1">
      <p:cViewPr>
        <p:scale>
          <a:sx n="48" d="100"/>
          <a:sy n="48" d="100"/>
        </p:scale>
        <p:origin x="3624" y="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ONE-DAY VERSION. Built from ttl-day1-death-by-powerpoint.pptx by tools/one_day_decks.py: don't edit this file, edit the master and rebuild. Timings and running order: /facilitator/one-day. The other notes come from the three-session version: read "next week" as "after lunch" or "in the 1-week email".</a:t>
            </a:r>
          </a:p>
          <a:p/>
          <a:p>
            <a:r>
              <a:t>TIMING</a:t>
            </a:r>
          </a:p>
          <a:p>
            <a:r>
              <a:t>  0:00</a:t>
            </a:r>
          </a:p>
          <a:p>
            <a:r>
              <a:t>SAY</a:t>
            </a:r>
          </a:p>
          <a:p>
            <a:r>
              <a:t>  Welcome. Three sessions, one week apart.</a:t>
            </a:r>
          </a:p>
          <a:p>
            <a:r>
              <a:t>  You'll leave with one session (yours, or one you'd like to teach) rebuilt.</a:t>
            </a:r>
          </a:p>
          <a:p>
            <a:r>
              <a:t>IF SHORT</a:t>
            </a:r>
          </a:p>
          <a:p>
            <a:r>
              <a:t>  Never 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0:00–0:05 (5 min)</a:t>
            </a:r>
          </a:p>
          <a:p>
            <a:r>
              <a:rPr dirty="0"/>
              <a:t>BUILDS</a:t>
            </a:r>
          </a:p>
          <a:p>
            <a:r>
              <a:rPr dirty="0"/>
              <a:t>  1: '…did anyone say slides?'</a:t>
            </a:r>
          </a:p>
          <a:p>
            <a:r>
              <a:rPr dirty="0"/>
              <a:t>SAY</a:t>
            </a:r>
          </a:p>
          <a:p>
            <a:r>
              <a:rPr dirty="0"/>
              <a:t>  Click only once it's clear nobody said it.</a:t>
            </a:r>
          </a:p>
          <a:p>
            <a:r>
              <a:rPr dirty="0"/>
              <a:t>  Nobody said 'good slides'. Hold onto that.</a:t>
            </a:r>
          </a:p>
          <a:p>
            <a:r>
              <a:rPr dirty="0"/>
              <a:t>ASK</a:t>
            </a:r>
          </a:p>
          <a:p>
            <a:r>
              <a:rPr dirty="0"/>
              <a:t>  What makes a good teacher? Scribe answers on the whiteboard.</a:t>
            </a:r>
          </a:p>
          <a:p>
            <a:r>
              <a:rPr dirty="0"/>
              <a:t>WHY</a:t>
            </a:r>
          </a:p>
          <a:p>
            <a:r>
              <a:rPr dirty="0"/>
              <a:t>  Activates prior experience: andragogy, unnamed. → /theories/andragogy</a:t>
            </a:r>
          </a:p>
          <a:p>
            <a:r>
              <a:rPr dirty="0"/>
              <a:t>IF SHORT</a:t>
            </a:r>
          </a:p>
          <a:p>
            <a:r>
              <a:rPr dirty="0"/>
              <a:t>  3 minutes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0:05–0:07 (2 min)</a:t>
            </a:r>
          </a:p>
          <a:p>
            <a:r>
              <a:rPr dirty="0"/>
              <a:t>BUILDS</a:t>
            </a:r>
          </a:p>
          <a:p>
            <a:r>
              <a:rPr dirty="0"/>
              <a:t>  1: '…and how will our teaching make that happen?'</a:t>
            </a:r>
          </a:p>
          <a:p>
            <a:r>
              <a:rPr dirty="0"/>
              <a:t>SAY</a:t>
            </a:r>
          </a:p>
          <a:p>
            <a:r>
              <a:rPr dirty="0"/>
              <a:t>  This is the question for all three weeks.</a:t>
            </a:r>
          </a:p>
          <a:p>
            <a:r>
              <a:rPr dirty="0"/>
              <a:t>  Most teaching starts with the content or the agenda. We'll start with the change.</a:t>
            </a:r>
          </a:p>
          <a:p>
            <a:r>
              <a:rPr dirty="0"/>
              <a:t>  OPTIONAL (30 s): an advert is designed backwards from the one thing they want you to do. Most teaching isn't.</a:t>
            </a:r>
          </a:p>
          <a:p>
            <a:r>
              <a:rPr dirty="0"/>
              <a:t>IF SHORT</a:t>
            </a:r>
          </a:p>
          <a:p>
            <a:r>
              <a:rPr dirty="0"/>
              <a:t>  Keep the slide; drop the advert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0:07–0:09 (2 min)</a:t>
            </a:r>
          </a:p>
          <a:p>
            <a:r>
              <a:rPr dirty="0"/>
              <a:t>BUILDS</a:t>
            </a:r>
          </a:p>
          <a:p>
            <a:r>
              <a:rPr dirty="0"/>
              <a:t>  1: six boxes · 2: Activities highlighted, 'Day 1 · the slides' · 3: Day 2 / Day 3 line</a:t>
            </a:r>
          </a:p>
          <a:p>
            <a:r>
              <a:rPr dirty="0"/>
              <a:t>SAY</a:t>
            </a:r>
          </a:p>
          <a:p>
            <a:r>
              <a:rPr dirty="0"/>
              <a:t>  One session, rebuilt across three weeks.</a:t>
            </a:r>
          </a:p>
          <a:p>
            <a:r>
              <a:rPr dirty="0"/>
              <a:t>  Today, the most visible bit: the slides. By Day 3 we work back up to the top.</a:t>
            </a:r>
          </a:p>
          <a:p>
            <a:r>
              <a:rPr dirty="0"/>
              <a:t>WHY</a:t>
            </a:r>
          </a:p>
          <a:p>
            <a:r>
              <a:rPr dirty="0"/>
              <a:t>  Advance </a:t>
            </a:r>
            <a:r>
              <a:rPr dirty="0" err="1"/>
              <a:t>organiser</a:t>
            </a:r>
            <a:r>
              <a:rPr dirty="0"/>
              <a:t>. It reappears at every move between sections.</a:t>
            </a:r>
          </a:p>
          <a:p>
            <a:r>
              <a:rPr dirty="0"/>
              <a:t>IF SHORT</a:t>
            </a:r>
          </a:p>
          <a:p>
            <a:r>
              <a:rPr dirty="0"/>
              <a:t>  Never cut (it's the map).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0:09</a:t>
            </a:r>
          </a:p>
          <a:p>
            <a:r>
              <a:rPr dirty="0"/>
              <a:t>SAY</a:t>
            </a:r>
          </a:p>
          <a:p>
            <a:r>
              <a:rPr dirty="0"/>
              <a:t>  Just look at the next slide. No notes, no phones. It disappears after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0:09–0:10 (auto-advances after 30 s)</a:t>
            </a:r>
          </a:p>
          <a:p>
            <a:r>
              <a:rPr dirty="0"/>
              <a:t>SAY</a:t>
            </a:r>
          </a:p>
          <a:p>
            <a:r>
              <a:rPr dirty="0"/>
              <a:t>  Nothing. Silence is the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0:10</a:t>
            </a:r>
          </a:p>
          <a:p>
            <a:r>
              <a:rPr dirty="0"/>
              <a:t>SAY</a:t>
            </a:r>
          </a:p>
          <a:p>
            <a:r>
              <a:rPr dirty="0"/>
              <a:t>  Screen's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0:10–0:14 (4 min)</a:t>
            </a:r>
          </a:p>
          <a:p>
            <a:r>
              <a:t>SAY</a:t>
            </a:r>
          </a:p>
          <a:p>
            <a:r>
              <a:t>  One or two words each. Read the answers out; let the laughter happen.</a:t>
            </a:r>
          </a:p>
          <a:p>
            <a:r>
              <a:t>HOW TO RUN</a:t>
            </a:r>
          </a:p>
          <a:p>
            <a:r>
              <a:t>  Menti word cloud: show Menti alongside this slide, or paste your own QR code and joining code onto it.</a:t>
            </a:r>
          </a:p>
          <a:p>
            <a:r>
              <a:t>  No Menti, or no wifi? Shout-outs onto the whiteboard or a flipchart. The slide works either way.</a:t>
            </a:r>
          </a:p>
          <a:p>
            <a:r>
              <a:t>WHY</a:t>
            </a:r>
          </a:p>
          <a:p>
            <a:r>
              <a:t>  A 30-second retrieval test of an overloaded slide: they feel the problem before the theory.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0:14–0:17 (3 min)</a:t>
            </a:r>
          </a:p>
          <a:p>
            <a:r>
              <a:rPr dirty="0"/>
              <a:t>BUILDS</a:t>
            </a:r>
          </a:p>
          <a:p>
            <a:r>
              <a:rPr dirty="0"/>
              <a:t>  1: working memory · 2: long-term memory · 3: encode arrow (wipe) · 4: retrieve arrow (wipe)</a:t>
            </a:r>
          </a:p>
          <a:p>
            <a:r>
              <a:rPr dirty="0"/>
              <a:t>SAY</a:t>
            </a:r>
          </a:p>
          <a:p>
            <a:r>
              <a:rPr dirty="0"/>
              <a:t>  Small working memory, huge long-term memory, a narrow bottleneck between.</a:t>
            </a:r>
          </a:p>
          <a:p>
            <a:r>
              <a:rPr dirty="0"/>
              <a:t>  Learning = getting through it.</a:t>
            </a:r>
          </a:p>
          <a:p>
            <a:r>
              <a:rPr dirty="0"/>
              <a:t>  Put everything on a slide and you rest YOUR memory and tax THEIRS.</a:t>
            </a:r>
          </a:p>
          <a:p>
            <a:r>
              <a:rPr dirty="0"/>
              <a:t>  (click 4) Remember this arrow. It comes back next week.</a:t>
            </a:r>
          </a:p>
          <a:p>
            <a:r>
              <a:rPr dirty="0"/>
              <a:t>WHY</a:t>
            </a:r>
          </a:p>
          <a:p>
            <a:r>
              <a:rPr dirty="0"/>
              <a:t>  ~4 items: Cowan (2001), revising Miller's 7±2. → /theories/cognitive-load</a:t>
            </a:r>
          </a:p>
          <a:p>
            <a:r>
              <a:rPr dirty="0"/>
              <a:t>IF SHORT</a:t>
            </a:r>
          </a:p>
          <a:p>
            <a:r>
              <a:rPr dirty="0"/>
              <a:t>  Never 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0:17–0:19 (2 min)</a:t>
            </a:r>
          </a:p>
          <a:p>
            <a:r>
              <a:rPr dirty="0"/>
              <a:t>BUILDS</a:t>
            </a:r>
          </a:p>
          <a:p>
            <a:r>
              <a:rPr dirty="0"/>
              <a:t>  1: busy advert · 2: MacBook advert · 3: ✗ noise / ✓ signal</a:t>
            </a:r>
          </a:p>
          <a:p>
            <a:r>
              <a:rPr dirty="0"/>
              <a:t>SAY</a:t>
            </a:r>
          </a:p>
          <a:p>
            <a:r>
              <a:rPr dirty="0"/>
              <a:t>  </a:t>
            </a:r>
            <a:r>
              <a:rPr dirty="0" err="1"/>
              <a:t>Sweller</a:t>
            </a:r>
            <a:r>
              <a:rPr dirty="0"/>
              <a:t>: some load belongs to the topic (intrinsic). You can scaffold it, not remove it.</a:t>
            </a:r>
          </a:p>
          <a:p>
            <a:r>
              <a:rPr dirty="0"/>
              <a:t>  Some is just noise (extraneous), and that's the part WE control.</a:t>
            </a:r>
          </a:p>
          <a:p>
            <a:r>
              <a:rPr dirty="0"/>
              <a:t>  Everything on that bad slide was noise.</a:t>
            </a:r>
          </a:p>
          <a:p>
            <a:r>
              <a:rPr dirty="0"/>
              <a:t>ASK</a:t>
            </a:r>
          </a:p>
          <a:p>
            <a:r>
              <a:rPr dirty="0"/>
              <a:t>  What do you notice? (Pause 5–8 s.)</a:t>
            </a:r>
          </a:p>
          <a:p>
            <a:r>
              <a:rPr dirty="0"/>
              <a:t>WHY</a:t>
            </a:r>
          </a:p>
          <a:p>
            <a:r>
              <a:rPr dirty="0"/>
              <a:t>  Keep it to two types. 'Germane' load is contested and </a:t>
            </a:r>
            <a:r>
              <a:rPr dirty="0" err="1"/>
              <a:t>Sweller</a:t>
            </a:r>
            <a:r>
              <a:rPr dirty="0"/>
              <a:t> later folded it back in; mention only if asked. → /theories/cognitive-load</a:t>
            </a:r>
          </a:p>
          <a:p>
            <a:r>
              <a:rPr dirty="0"/>
              <a:t>CREDITS</a:t>
            </a:r>
          </a:p>
          <a:p>
            <a:r>
              <a:rPr dirty="0"/>
              <a:t>  'Navy Exchange Black Friday 2011 Ad Scan – Page 7', </a:t>
            </a:r>
            <a:r>
              <a:rPr dirty="0" err="1"/>
              <a:t>Hotcouponworld.com</a:t>
            </a:r>
            <a:r>
              <a:rPr dirty="0"/>
              <a:t>, CC BY-SA 2.0, https://</a:t>
            </a:r>
            <a:r>
              <a:rPr dirty="0" err="1"/>
              <a:t>openverse.org</a:t>
            </a:r>
            <a:r>
              <a:rPr dirty="0"/>
              <a:t>/image/f564d68c-6499-4314-ba86-f1c4dd8fac11</a:t>
            </a:r>
          </a:p>
          <a:p>
            <a:r>
              <a:rPr dirty="0"/>
              <a:t>  'MacBook advert', Toby Shuttleworth, CC BY 2.0, https://</a:t>
            </a:r>
            <a:r>
              <a:rPr dirty="0" err="1"/>
              <a:t>openverse.org</a:t>
            </a:r>
            <a:r>
              <a:rPr dirty="0"/>
              <a:t>/image/8962af27-38b6-4533-b2a3-0d249d64d468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0:19–0:22 (3 min)</a:t>
            </a:r>
          </a:p>
          <a:p>
            <a:r>
              <a:rPr dirty="0"/>
              <a:t>BUILDS</a:t>
            </a:r>
          </a:p>
          <a:p>
            <a:r>
              <a:rPr dirty="0"/>
              <a:t>  1: reading text + your voice · 2: competes ✗ · 3: an image + your voice · 4: complements ✓</a:t>
            </a:r>
          </a:p>
          <a:p>
            <a:r>
              <a:rPr dirty="0"/>
              <a:t>SAY</a:t>
            </a:r>
          </a:p>
          <a:p>
            <a:r>
              <a:rPr dirty="0"/>
              <a:t>  A slide full of words pulls learners' eyes away from you, and they read ahead. Learners pick one.</a:t>
            </a:r>
          </a:p>
          <a:p>
            <a:r>
              <a:rPr dirty="0"/>
              <a:t>  An image plus your voice uses eyes and ears together.</a:t>
            </a:r>
          </a:p>
          <a:p>
            <a:r>
              <a:rPr dirty="0"/>
              <a:t>  Notice what's happening right now: a diagram, and me talking.</a:t>
            </a:r>
          </a:p>
          <a:p>
            <a:r>
              <a:rPr dirty="0"/>
              <a:t>WHY</a:t>
            </a:r>
          </a:p>
          <a:p>
            <a:r>
              <a:rPr dirty="0"/>
              <a:t>  Dual coding is PAIVIO; the slide-design principles (redundancy, modality) are MAYER's multimedia learning. Printed words compete with the pictures for learners' eyes; a few key words are fine. Not 'always add images': a busy infographic is just more noise. → /theories/dual-coding</a:t>
            </a:r>
          </a:p>
          <a:p>
            <a:r>
              <a:rPr dirty="0"/>
              <a:t>IF SHORT</a:t>
            </a:r>
          </a:p>
          <a:p>
            <a:r>
              <a:rPr dirty="0"/>
              <a:t>  Never cut (feeds the redesign).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0:22–0:39 (15 min + 2 min swap)</a:t>
            </a:r>
          </a:p>
          <a:p>
            <a:r>
              <a:t>SAY</a:t>
            </a:r>
          </a:p>
          <a:p>
            <a:r>
              <a:t>  Build one slide from the kit that helps a nurse do ONE thing before leaving the bedside. Choose your pieces, cut the noise, image + voice. Anything needed but not for the learner's eyes goes in the speaker-notes strip.</a:t>
            </a:r>
          </a:p>
          <a:p>
            <a:r>
              <a:t>  Comfortable on a laptop? Do it in PowerPoint on a slide of your own instead. Same rules.</a:t>
            </a:r>
          </a:p>
          <a:p>
            <a:r>
              <a:t>  Then 2 minutes swapping with a neighbour: what did they discard?</a:t>
            </a:r>
          </a:p>
          <a:p>
            <a:r>
              <a:t>FACILITATOR</a:t>
            </a:r>
          </a:p>
          <a:p>
            <a:r>
              <a:t>  Hand out the falls slide kit (pre-cut in envelopes saves 5 minutes): the frame, the pieces, scissors or Blu Tack.</a:t>
            </a:r>
          </a:p>
          <a:p>
            <a:r>
              <a:t>  Laptop route only: show once on screen: select slides (Shift / Ctrl / Cmd-click), Duplicate slide, Undo, Designer off.</a:t>
            </a:r>
          </a:p>
          <a:p>
            <a:r>
              <a:t>WHY</a:t>
            </a:r>
          </a:p>
          <a:p>
            <a:r>
              <a:t>  Paper takes the computer out of the way: the decisions (what stays, what goes, how big, where) are the skill. Picking and arranging given parts is a completion task, which suits novices (Sweller). The discard pile is extraneous load you can point at.</a:t>
            </a:r>
          </a:p>
          <a:p>
            <a:r>
              <a:t>IF SHORT</a:t>
            </a:r>
          </a:p>
          <a:p>
            <a:r>
              <a:t>  Cut the swap, not the build.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0:39–0:42 (3 min)</a:t>
            </a:r>
          </a:p>
          <a:p>
            <a:r>
              <a:rPr dirty="0"/>
              <a:t>BUILDS</a:t>
            </a:r>
          </a:p>
          <a:p>
            <a:r>
              <a:rPr dirty="0"/>
              <a:t>  1: ≈ 1 in 12 men · 1 in 200 women</a:t>
            </a:r>
          </a:p>
          <a:p>
            <a:r>
              <a:rPr dirty="0"/>
              <a:t>SAY</a:t>
            </a:r>
          </a:p>
          <a:p>
            <a:r>
              <a:rPr dirty="0"/>
              <a:t>  In a room of 15, odds are someone sees this differently.</a:t>
            </a:r>
          </a:p>
          <a:p>
            <a:r>
              <a:rPr dirty="0"/>
              <a:t>  So never let </a:t>
            </a:r>
            <a:r>
              <a:rPr dirty="0" err="1"/>
              <a:t>colour</a:t>
            </a:r>
            <a:r>
              <a:rPr dirty="0"/>
              <a:t> carry meaning on its own.</a:t>
            </a:r>
          </a:p>
          <a:p>
            <a:r>
              <a:rPr dirty="0"/>
              <a:t>ASK</a:t>
            </a:r>
          </a:p>
          <a:p>
            <a:r>
              <a:rPr dirty="0"/>
              <a:t>  Who can read every plate? Voluntary: share only if you're comfortable.</a:t>
            </a:r>
          </a:p>
          <a:p>
            <a:r>
              <a:rPr dirty="0"/>
              <a:t>FACILITATOR</a:t>
            </a:r>
          </a:p>
          <a:p>
            <a:r>
              <a:rPr dirty="0"/>
              <a:t>  If you know someone is </a:t>
            </a:r>
            <a:r>
              <a:rPr dirty="0" err="1"/>
              <a:t>colour</a:t>
            </a:r>
            <a:r>
              <a:rPr dirty="0"/>
              <a:t>-blind, ask them privately BEFOREHAND whether they're happy to share. If they volunteer, it's often the most memorable moment of the day. Don't linger: move on after a minute.</a:t>
            </a:r>
          </a:p>
          <a:p>
            <a:r>
              <a:rPr dirty="0"/>
              <a:t>CREDITS</a:t>
            </a:r>
          </a:p>
          <a:p>
            <a:r>
              <a:rPr dirty="0"/>
              <a:t>  'Eight Ishihara charts for testing </a:t>
            </a:r>
            <a:r>
              <a:rPr dirty="0" err="1"/>
              <a:t>colour</a:t>
            </a:r>
            <a:r>
              <a:rPr dirty="0"/>
              <a:t> blindness, Europe', </a:t>
            </a:r>
            <a:r>
              <a:rPr dirty="0" err="1"/>
              <a:t>Wellcome</a:t>
            </a:r>
            <a:r>
              <a:rPr dirty="0"/>
              <a:t> Collection, CC BY 4.0</a:t>
            </a:r>
            <a:r>
              <a:rPr lang="en-GB" dirty="0"/>
              <a:t>’, 3x images used from the collection:</a:t>
            </a:r>
          </a:p>
          <a:p>
            <a:r>
              <a:rPr lang="en-GB" dirty="0"/>
              <a:t>  '</a:t>
            </a:r>
            <a:r>
              <a:rPr dirty="0"/>
              <a:t>https://</a:t>
            </a:r>
            <a:r>
              <a:rPr dirty="0" err="1"/>
              <a:t>commons.wikimedia.org</a:t>
            </a:r>
            <a:r>
              <a:rPr dirty="0"/>
              <a:t>/wiki/File:Eight_Ishihara_charts_for_testing_colour_blindness,_Europe_Wellcome_L0059162.jpg</a:t>
            </a:r>
            <a:r>
              <a:rPr lang="en-GB" dirty="0"/>
              <a:t>'</a:t>
            </a:r>
          </a:p>
          <a:p>
            <a:r>
              <a:rPr lang="en-GB" dirty="0"/>
              <a:t>  ‘https://</a:t>
            </a:r>
            <a:r>
              <a:rPr lang="en-GB" dirty="0" err="1"/>
              <a:t>commons.wikimedia.org</a:t>
            </a:r>
            <a:r>
              <a:rPr lang="en-GB" dirty="0"/>
              <a:t>/wiki/File:Eight_Ishihara_charts_for_testing_colour_blindness,_Europe_Wellcome_L0059161.jpg’</a:t>
            </a:r>
          </a:p>
          <a:p>
            <a:r>
              <a:rPr lang="en-GB" dirty="0"/>
              <a:t>  ‘https://</a:t>
            </a:r>
            <a:r>
              <a:rPr lang="en-GB" dirty="0" err="1"/>
              <a:t>commons.wikimedia.org</a:t>
            </a:r>
            <a:r>
              <a:rPr lang="en-GB" dirty="0"/>
              <a:t>/wiki/File:Eight_Ishihara_charts_for_testing_colour_blindness,_Europe_Wellcome_L0059160.jpg’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0:42–0:44 (2 min)</a:t>
            </a:r>
          </a:p>
          <a:p>
            <a:r>
              <a:rPr dirty="0"/>
              <a:t>BUILDS</a:t>
            </a:r>
          </a:p>
          <a:p>
            <a:r>
              <a:rPr dirty="0"/>
              <a:t>  1: size ladder · 2: contrast strip 0–9 · 3: head at the bottom of the screen</a:t>
            </a:r>
          </a:p>
          <a:p>
            <a:r>
              <a:rPr dirty="0"/>
              <a:t>SAY</a:t>
            </a:r>
          </a:p>
          <a:p>
            <a:r>
              <a:rPr dirty="0"/>
              <a:t>  24pt or more. Strong contrast. Nothing important at the bottom of the screen (heads).</a:t>
            </a:r>
          </a:p>
          <a:p>
            <a:r>
              <a:rPr dirty="0"/>
              <a:t>  PowerPoint has an accessibility checker. You'll use it next.</a:t>
            </a:r>
          </a:p>
          <a:p>
            <a:r>
              <a:rPr dirty="0"/>
              <a:t>ASK</a:t>
            </a:r>
          </a:p>
          <a:p>
            <a:r>
              <a:rPr dirty="0"/>
              <a:t>  From where you're sitting, where does it stop being readable?</a:t>
            </a:r>
          </a:p>
          <a:p>
            <a:r>
              <a:rPr dirty="0"/>
              <a:t>WHY</a:t>
            </a:r>
          </a:p>
          <a:p>
            <a:r>
              <a:rPr dirty="0"/>
              <a:t>  Accessible = less extraneous load for EVERYONE. → WCAG quick reference</a:t>
            </a:r>
          </a:p>
          <a:p>
            <a:r>
              <a:rPr dirty="0"/>
              <a:t>IF SHORT</a:t>
            </a:r>
          </a:p>
          <a:p>
            <a:r>
              <a:rPr dirty="0"/>
              <a:t>  Merge into the round-2 instructions.</a:t>
            </a:r>
          </a:p>
          <a:p>
            <a:r>
              <a:rPr dirty="0"/>
              <a:t>CREDITS</a:t>
            </a:r>
          </a:p>
          <a:p>
            <a:r>
              <a:rPr dirty="0"/>
              <a:t>  Silhouette: 'Profile Photo Placeholder – smooth edges', </a:t>
            </a:r>
            <a:r>
              <a:rPr dirty="0" err="1"/>
              <a:t>domdomegg</a:t>
            </a:r>
            <a:r>
              <a:rPr dirty="0"/>
              <a:t>, CC0, https://</a:t>
            </a:r>
            <a:r>
              <a:rPr dirty="0" err="1"/>
              <a:t>commons.wikimedia.org</a:t>
            </a:r>
            <a:r>
              <a:rPr dirty="0"/>
              <a:t>/wiki/File:Profile_photo_placeholder_-_</a:t>
            </a:r>
            <a:r>
              <a:rPr dirty="0" err="1"/>
              <a:t>smooth_edges.svg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0:44–0:59 (15 min)</a:t>
            </a:r>
          </a:p>
          <a:p>
            <a:r>
              <a:t>SAY</a:t>
            </a:r>
          </a:p>
          <a:p>
            <a:r>
              <a:t>  Same slide, accessibility pass. Swap pieces for size and contrast; no meaning by colour alone.</a:t>
            </a:r>
          </a:p>
          <a:p>
            <a:r>
              <a:t>  Then HOLD IT UP across the room: can the back row read it?</a:t>
            </a:r>
          </a:p>
          <a:p>
            <a:r>
              <a:t>  Laptop route: Review → Check Accessibility.</a:t>
            </a:r>
          </a:p>
          <a:p>
            <a:r>
              <a:t>WHY</a:t>
            </a:r>
          </a:p>
          <a:p>
            <a:r>
              <a:t>  The readability test becomes physical: they feel 24pt rather than being told it.</a:t>
            </a:r>
          </a:p>
          <a:p>
            <a:r>
              <a:t>FALLBACK</a:t>
            </a:r>
          </a:p>
          <a:p>
            <a:r>
              <a:t>  No laptops needed: this round is designed for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0:59–1:11 (12 min; cut this first)</a:t>
            </a:r>
          </a:p>
          <a:p>
            <a:r>
              <a:rPr dirty="0"/>
              <a:t>SAY</a:t>
            </a:r>
          </a:p>
          <a:p>
            <a:r>
              <a:rPr dirty="0"/>
              <a:t>  2–3 volunteers: before and after. (Bigger group: gallery walk, laptops open.)</a:t>
            </a:r>
          </a:p>
          <a:p>
            <a:r>
              <a:rPr dirty="0"/>
              <a:t>WATCH FOR</a:t>
            </a:r>
          </a:p>
          <a:p>
            <a:r>
              <a:rPr dirty="0"/>
              <a:t>  The mandated-template objection. Agree it's real; what's still in your control? Fewer words, images, size, order.</a:t>
            </a:r>
          </a:p>
          <a:p>
            <a:r>
              <a:rPr dirty="0"/>
              <a:t>IF SHORT</a:t>
            </a:r>
          </a:p>
          <a:p>
            <a:r>
              <a:rPr dirty="0"/>
              <a:t>  CUT THIS FIRST: down to one volunteer.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F699A-3BFD-28E4-4ED1-75E4D042F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EA003-B7B0-2A58-9FD5-5D9BE560D5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DA057-DC42-2892-7ECA-CD1E84143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1:11–1:12 (1 min)</a:t>
            </a:r>
          </a:p>
          <a:p>
            <a:r>
              <a:t>SAY</a:t>
            </a:r>
          </a:p>
          <a:p>
            <a:r>
              <a:t>  Just the question. Hold it for a moment, then click on.</a:t>
            </a:r>
          </a:p>
          <a:p>
            <a:r>
              <a:t>WHY</a:t>
            </a:r>
          </a:p>
          <a:p>
            <a:r>
              <a:t>  Sets up the next slide: they'll judge it against this question.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5B35-D628-5D4D-55F1-F484EB8DC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18178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1:12–1:14 (2 min)</a:t>
            </a:r>
          </a:p>
          <a:p>
            <a:r>
              <a:t>SAY</a:t>
            </a:r>
          </a:p>
          <a:p>
            <a:r>
              <a:t>  READ EVERY WORD ALOUD, slowly, facing the screen. That's the experience.</a:t>
            </a:r>
          </a:p>
          <a:p>
            <a:r>
              <a:t>  Don't comment. Click on.</a:t>
            </a:r>
          </a:p>
          <a:p>
            <a:r>
              <a:t>WHY</a:t>
            </a:r>
          </a:p>
          <a:p>
            <a:r>
              <a:t>  They feel what it's like when the slide is the presenter's script: two channels competing, and nobody looking at them.</a:t>
            </a:r>
          </a:p>
          <a:p>
            <a:r>
              <a:t>IF SHORT</a:t>
            </a:r>
          </a:p>
          <a:p>
            <a:r>
              <a:t>  Read the first four bullets only, then click on.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1:14–1:15 (1 min)</a:t>
            </a:r>
          </a:p>
          <a:p>
            <a:r>
              <a:rPr dirty="0"/>
              <a:t>BUILDS</a:t>
            </a:r>
          </a:p>
          <a:p>
            <a:r>
              <a:rPr dirty="0"/>
              <a:t>  1: ✓ the learner / ✗ your memory</a:t>
            </a:r>
          </a:p>
          <a:p>
            <a:r>
              <a:rPr dirty="0"/>
              <a:t>SAY</a:t>
            </a:r>
          </a:p>
          <a:p>
            <a:r>
              <a:rPr dirty="0"/>
              <a:t>  Same message. One image, one question, your voice.</a:t>
            </a:r>
          </a:p>
          <a:p>
            <a:r>
              <a:rPr dirty="0"/>
              <a:t>  The last slide was a security blanket: it was for me.</a:t>
            </a:r>
          </a:p>
          <a:p>
            <a:r>
              <a:rPr dirty="0"/>
              <a:t>ASK</a:t>
            </a:r>
          </a:p>
          <a:p>
            <a:r>
              <a:rPr dirty="0"/>
              <a:t>  (Think, don't answer.) Ever put everything on a slide so you wouldn't forget it?</a:t>
            </a:r>
          </a:p>
          <a:p>
            <a:r>
              <a:rPr dirty="0"/>
              <a:t>WHY</a:t>
            </a:r>
          </a:p>
          <a:p>
            <a:r>
              <a:rPr dirty="0"/>
              <a:t>  Constructive alignment at slide scale (Biggs): does it serve what the learner needs to do? → /theories/constructive-alignment</a:t>
            </a:r>
          </a:p>
          <a:p>
            <a:r>
              <a:rPr dirty="0"/>
              <a:t>CREDITS</a:t>
            </a:r>
          </a:p>
          <a:p>
            <a:r>
              <a:rPr dirty="0"/>
              <a:t>  'It's my blanket!', </a:t>
            </a:r>
            <a:r>
              <a:rPr dirty="0" err="1"/>
              <a:t>Elecé</a:t>
            </a:r>
            <a:r>
              <a:rPr dirty="0"/>
              <a:t>, CC BY 2.0, https://</a:t>
            </a:r>
            <a:r>
              <a:rPr dirty="0" err="1"/>
              <a:t>www.flickr.com</a:t>
            </a:r>
            <a:r>
              <a:rPr dirty="0"/>
              <a:t>/photos/11498085@N00/5648654531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1:15–1:17 (2 min)</a:t>
            </a:r>
          </a:p>
          <a:p>
            <a:r>
              <a:rPr dirty="0"/>
              <a:t>BUILDS</a:t>
            </a:r>
          </a:p>
          <a:p>
            <a:r>
              <a:rPr dirty="0"/>
              <a:t>  Morph in from the previous slide · 1: 'The detail didn't disappear…'</a:t>
            </a:r>
          </a:p>
          <a:p>
            <a:r>
              <a:rPr dirty="0"/>
              <a:t>SAY</a:t>
            </a:r>
          </a:p>
          <a:p>
            <a:r>
              <a:rPr dirty="0"/>
              <a:t>  So where did all that text go?</a:t>
            </a:r>
          </a:p>
          <a:p>
            <a:r>
              <a:rPr dirty="0"/>
              <a:t>  Into the notes: the one place that IS for you.</a:t>
            </a:r>
            <a:endParaRPr lang="en-GB" dirty="0"/>
          </a:p>
          <a:p>
            <a:r>
              <a:rPr lang="en-GB" dirty="0"/>
              <a:t>  </a:t>
            </a:r>
            <a:r>
              <a:rPr dirty="0"/>
              <a:t>You can't decide what goes on the slide until you know what learners need to do. That's Day 3.</a:t>
            </a:r>
            <a:endParaRPr lang="en-GB" dirty="0"/>
          </a:p>
          <a:p>
            <a:r>
              <a:rPr lang="en-GB" dirty="0"/>
              <a:t>  Also, notice the difference – 9 bullet points to a guided tour, one chunk at a time </a:t>
            </a:r>
            <a:r>
              <a:rPr lang="en-GB" b="1" dirty="0"/>
              <a:t>= scaffolding for the learner.</a:t>
            </a:r>
            <a:endParaRPr b="1" dirty="0"/>
          </a:p>
          <a:p>
            <a:r>
              <a:rPr dirty="0"/>
              <a:t>WHY</a:t>
            </a:r>
            <a:endParaRPr lang="en-GB" dirty="0"/>
          </a:p>
          <a:p>
            <a:r>
              <a:rPr lang="en-GB" dirty="0"/>
              <a:t>  Moves the security blanket to the presenter's notes rather than banning it; links the spine to Day 3. </a:t>
            </a:r>
            <a:endParaRPr lang="en-GB" b="0" dirty="0"/>
          </a:p>
          <a:p>
            <a:r>
              <a:rPr lang="en-GB" b="0" dirty="0"/>
              <a:t>  </a:t>
            </a:r>
            <a:r>
              <a:rPr lang="en-GB" dirty="0"/>
              <a:t>Scaffolding (Wood, Bruner &amp; Ross, 1976) and segmenting (Mayer). It manages the topic's own difficulty, not just the clutter. → /theories/zone-of-proximal-development</a:t>
            </a:r>
            <a:endParaRPr dirty="0"/>
          </a:p>
          <a:p>
            <a:r>
              <a:rPr dirty="0"/>
              <a:t>IF SHORT</a:t>
            </a:r>
          </a:p>
          <a:p>
            <a:r>
              <a:rPr dirty="0"/>
              <a:t>  Never cut this slide: it's the payoff of the previous two.</a:t>
            </a:r>
          </a:p>
          <a:p>
            <a:r>
              <a:rPr dirty="0"/>
              <a:t>CREDITS</a:t>
            </a:r>
          </a:p>
          <a:p>
            <a:r>
              <a:rPr dirty="0"/>
              <a:t>  'It's my blanket!', </a:t>
            </a:r>
            <a:r>
              <a:rPr dirty="0" err="1"/>
              <a:t>Elecé</a:t>
            </a:r>
            <a:r>
              <a:rPr dirty="0"/>
              <a:t>, CC BY 2.0, https://</a:t>
            </a:r>
            <a:r>
              <a:rPr dirty="0" err="1"/>
              <a:t>www.flickr.com</a:t>
            </a:r>
            <a:r>
              <a:rPr dirty="0"/>
              <a:t>/photos/11498085@N00/5648654531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1:17–1:19 (2 min)</a:t>
            </a:r>
          </a:p>
          <a:p>
            <a:r>
              <a:rPr dirty="0"/>
              <a:t>SAY</a:t>
            </a:r>
          </a:p>
          <a:p>
            <a:r>
              <a:rPr dirty="0"/>
              <a:t>  Hold that thought for next week.</a:t>
            </a:r>
          </a:p>
          <a:p>
            <a:r>
              <a:rPr dirty="0"/>
              <a:t>IF SHORT</a:t>
            </a:r>
          </a:p>
          <a:p>
            <a:r>
              <a:rPr dirty="0"/>
              <a:t>  Never cut (it's 10 seconds).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1:19–1:26 (7 min)</a:t>
            </a:r>
          </a:p>
          <a:p>
            <a:r>
              <a:rPr dirty="0"/>
              <a:t>SAY</a:t>
            </a:r>
          </a:p>
          <a:p>
            <a:r>
              <a:rPr dirty="0"/>
              <a:t>  Write it on the card NOW, in the room. Add WHICH slides or WHERE you'll look. Photograph it.</a:t>
            </a:r>
          </a:p>
          <a:p>
            <a:r>
              <a:rPr dirty="0"/>
              <a:t>  No slides of your own? The ask is to FIND one (intranet, a lecture, a training day) and fix it.</a:t>
            </a:r>
          </a:p>
          <a:p>
            <a:r>
              <a:rPr dirty="0"/>
              <a:t>  We start next week by looking at what you did.</a:t>
            </a:r>
          </a:p>
          <a:p>
            <a:r>
              <a:rPr dirty="0"/>
              <a:t>WHY</a:t>
            </a:r>
          </a:p>
          <a:p>
            <a:r>
              <a:rPr dirty="0"/>
              <a:t>  A specific written intention plus a follow-up loop (implementation intentions). The follow-up is next week's opener. → /theories/implementation-intentions</a:t>
            </a:r>
          </a:p>
          <a:p>
            <a:r>
              <a:rPr dirty="0"/>
              <a:t>IF SHORT</a:t>
            </a:r>
          </a:p>
          <a:p>
            <a:r>
              <a:rPr dirty="0"/>
              <a:t>  NEVER CUT. Start at 1:20 even mid-discussion.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1:26–1:30 (close + buffer)</a:t>
            </a:r>
          </a:p>
          <a:p>
            <a:r>
              <a:rPr dirty="0"/>
              <a:t>SAY</a:t>
            </a:r>
          </a:p>
          <a:p>
            <a:r>
              <a:rPr dirty="0"/>
              <a:t>  Thank you. Next week starts with your slides.</a:t>
            </a:r>
            <a:endParaRPr lang="en-GB" dirty="0"/>
          </a:p>
          <a:p>
            <a:r>
              <a:rPr lang="en-GB" dirty="0"/>
              <a:t>  QR Code goes to website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eg"/><Relationship Id="rId4" Type="http://schemas.openxmlformats.org/officeDocument/2006/relationships/image" Target="../media/image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7.tiff"/><Relationship Id="rId6" Type="http://schemas.openxmlformats.org/officeDocument/2006/relationships/image" Target="../media/image8.tif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Relationship Id="rId4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image" Target="../media/image16.sv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Death by PowerPoint?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In one day · 1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makes a good teacher?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…did anyone say </a:t>
            </a:r>
            <a:r>
              <a:rPr sz="3600" b="1">
                <a:solidFill>
                  <a:srgbClr val="B24101"/>
                </a:solidFill>
                <a:latin typeface="Aptos"/>
              </a:rPr>
              <a:t>slides</a:t>
            </a:r>
            <a:r>
              <a:rPr sz="3600" b="0">
                <a:solidFill>
                  <a:srgbClr val="4C4F69"/>
                </a:solidFill>
                <a:latin typeface="Aptos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we need people to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…and how will our teaching make that happen?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This morning</a:t>
            </a:r>
            <a:r>
              <a:rPr lang="en-GB" sz="2600" dirty="0">
                <a:solidFill>
                  <a:srgbClr val="4C4F69"/>
                </a:solidFill>
                <a:latin typeface="Aptos"/>
              </a:rPr>
              <a:t>: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the slides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Before lunch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: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what learners do  ·  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This afternoon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: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outcomes → evidence → follow-through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Look at the next slide…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(no notes, just look)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liberately bad slide (fabricated): dense red-on-green text, cluttered chart, logo and 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 advTm="3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2011680"/>
            <a:ext cx="10363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you </a:t>
            </a:r>
            <a:r>
              <a:rPr sz="5400" b="1">
                <a:solidFill>
                  <a:srgbClr val="B24101"/>
                </a:solidFill>
                <a:latin typeface="Georgia"/>
              </a:rPr>
              <a:t>remember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57600"/>
            <a:ext cx="103632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One or two words each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bottleneck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468880"/>
            <a:ext cx="3017520" cy="22860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4C4F69"/>
                </a:solidFill>
                <a:latin typeface="Aptos"/>
              </a:rPr>
              <a:t>Working memory</a:t>
            </a:r>
          </a:p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~4 items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223760" y="2011680"/>
            <a:ext cx="4114800" cy="32004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Long-term memory</a:t>
            </a:r>
          </a:p>
          <a:p>
            <a:pPr algn="ctr"/>
            <a:r>
              <a:rPr sz="3000" b="0">
                <a:solidFill>
                  <a:srgbClr val="4C4F69"/>
                </a:solidFill>
                <a:latin typeface="Aptos"/>
              </a:rPr>
              <a:t>effectively unlimited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069080" y="2560320"/>
            <a:ext cx="2971800" cy="914400"/>
          </a:xfrm>
          <a:prstGeom prst="rightArrow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encode</a:t>
            </a:r>
          </a:p>
        </p:txBody>
      </p:sp>
      <p:sp>
        <p:nvSpPr>
          <p:cNvPr id="6" name="Left Arrow 5"/>
          <p:cNvSpPr/>
          <p:nvPr/>
        </p:nvSpPr>
        <p:spPr>
          <a:xfrm>
            <a:off x="4069080" y="3749040"/>
            <a:ext cx="2971800" cy="914400"/>
          </a:xfrm>
          <a:prstGeom prst="leftArrow">
            <a:avLst/>
          </a:prstGeom>
          <a:solidFill>
            <a:srgbClr val="4C4F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retrieve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y Black Friday advert crammed with products and price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768" y="402336"/>
            <a:ext cx="4572742" cy="4928616"/>
          </a:xfrm>
          <a:prstGeom prst="rect">
            <a:avLst/>
          </a:prstGeom>
        </p:spPr>
      </p:pic>
      <p:pic>
        <p:nvPicPr>
          <p:cNvPr id="3" name="Picture 2" descr="Minimal MacBook advert: one laptop, one pr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402336"/>
            <a:ext cx="6970860" cy="49286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848" y="5486400"/>
            <a:ext cx="3310128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1">
                <a:solidFill>
                  <a:srgbClr val="F38BA8"/>
                </a:solidFill>
                <a:latin typeface="Aptos"/>
              </a:rPr>
              <a:t>✗ noise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5486400"/>
            <a:ext cx="5047488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1">
                <a:solidFill>
                  <a:srgbClr val="A6E3A1"/>
                </a:solidFill>
                <a:latin typeface="Aptos"/>
              </a:rPr>
              <a:t>✓ signal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Two channels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9000" y="2377440"/>
            <a:ext cx="54864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+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023360" y="219456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2377440"/>
            <a:ext cx="64008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60" y="2377440"/>
            <a:ext cx="45720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600" b="1">
                <a:solidFill>
                  <a:srgbClr val="CB0E37"/>
                </a:solidFill>
                <a:latin typeface="Georgia"/>
              </a:rPr>
              <a:t>competes 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4048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4023360"/>
            <a:ext cx="54864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+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3360" y="3840480"/>
            <a:ext cx="2651760" cy="11887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Voice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4023360"/>
            <a:ext cx="640080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0">
                <a:solidFill>
                  <a:srgbClr val="4C4F69"/>
                </a:solidFill>
                <a:latin typeface="Apto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2360" y="4023360"/>
            <a:ext cx="45720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600" b="1">
                <a:solidFill>
                  <a:srgbClr val="2E741F"/>
                </a:solidFill>
                <a:latin typeface="Georgia"/>
              </a:rPr>
              <a:t>complements ✓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Redesign: round 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 dirty="0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Pick your pieces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Cut the noise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Image +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553998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 dirty="0">
                <a:solidFill>
                  <a:srgbClr val="B24101"/>
                </a:solidFill>
                <a:latin typeface="Aptos"/>
              </a:rPr>
              <a:t>⏱ 1</a:t>
            </a:r>
            <a:r>
              <a:rPr lang="en-GB" sz="3000" b="1" dirty="0">
                <a:solidFill>
                  <a:srgbClr val="B24101"/>
                </a:solidFill>
                <a:latin typeface="Aptos"/>
              </a:rPr>
              <a:t>5</a:t>
            </a:r>
            <a:r>
              <a:rPr sz="3000" b="1" dirty="0">
                <a:solidFill>
                  <a:srgbClr val="B24101"/>
                </a:solidFill>
                <a:latin typeface="Aptos"/>
              </a:rPr>
              <a:t> min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 </a:t>
            </a:r>
            <a:r>
              <a:rPr lang="en-GB" sz="3000" b="0" dirty="0">
                <a:solidFill>
                  <a:srgbClr val="4C4F69"/>
                </a:solidFill>
                <a:latin typeface="Aptos"/>
              </a:rPr>
              <a:t> 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on paper (laptop if you're comfy) · </a:t>
            </a:r>
            <a:r>
              <a:rPr sz="3000" b="0" dirty="0" err="1">
                <a:solidFill>
                  <a:srgbClr val="4C4F69"/>
                </a:solidFill>
                <a:latin typeface="Aptos"/>
              </a:rPr>
              <a:t>then swap</a:t>
            </a:r>
            <a:endParaRPr sz="30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097280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Who can see all the numbers?</a:t>
            </a:r>
          </a:p>
        </p:txBody>
      </p:sp>
      <p:pic>
        <p:nvPicPr>
          <p:cNvPr id="3" name="Picture 2" descr="Ishihara colour-vision test pla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7" y="1208116"/>
            <a:ext cx="3606342" cy="3566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81647" y="4972991"/>
            <a:ext cx="8028706" cy="707886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1" dirty="0">
                <a:solidFill>
                  <a:srgbClr val="B24101"/>
                </a:solidFill>
                <a:latin typeface="Georgia"/>
              </a:rPr>
              <a:t>≈ 1 in 12</a:t>
            </a:r>
            <a:r>
              <a:rPr sz="4000" b="0" dirty="0">
                <a:solidFill>
                  <a:srgbClr val="4C4F69"/>
                </a:solidFill>
                <a:latin typeface="Georgia"/>
              </a:rPr>
              <a:t> men</a:t>
            </a:r>
            <a:r>
              <a:rPr lang="en-GB" sz="4000" b="0" dirty="0">
                <a:solidFill>
                  <a:srgbClr val="4C4F69"/>
                </a:solidFill>
                <a:latin typeface="Georgia"/>
              </a:rPr>
              <a:t>, </a:t>
            </a:r>
            <a:r>
              <a:rPr sz="4000" b="1" dirty="0">
                <a:solidFill>
                  <a:srgbClr val="B24101"/>
                </a:solidFill>
                <a:latin typeface="Georgia"/>
              </a:rPr>
              <a:t>1 in 200</a:t>
            </a:r>
            <a:r>
              <a:rPr sz="4000" b="0" dirty="0">
                <a:solidFill>
                  <a:srgbClr val="4C4F69"/>
                </a:solidFill>
                <a:latin typeface="Georgia"/>
              </a:rPr>
              <a:t> women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DDE8A5-449A-7DBD-868B-972E5D7B7B9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200" y="1208116"/>
            <a:ext cx="3566160" cy="35661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402766-911C-8250-42E3-22C7EAF1AF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607" y="1298171"/>
            <a:ext cx="3476105" cy="347610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E3EAFB3-B94E-C977-9C37-1792D93631FF}"/>
              </a:ext>
            </a:extLst>
          </p:cNvPr>
          <p:cNvSpPr/>
          <p:nvPr/>
        </p:nvSpPr>
        <p:spPr>
          <a:xfrm>
            <a:off x="6095999" y="1755964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06B050"/>
                </a:solidFill>
                <a:latin typeface="+mj-lt"/>
              </a:rPr>
              <a:t>Hard to Read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CB505C5-C95D-F4A6-03A8-2B2E6226AE40}"/>
              </a:ext>
            </a:extLst>
          </p:cNvPr>
          <p:cNvSpPr/>
          <p:nvPr/>
        </p:nvSpPr>
        <p:spPr>
          <a:xfrm>
            <a:off x="6095999" y="2777612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D30CAF"/>
                </a:solidFill>
                <a:latin typeface="+mj-lt"/>
              </a:rPr>
              <a:t>Hard to Read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070B190-517C-B1CF-68F0-37A99DE1839D}"/>
              </a:ext>
            </a:extLst>
          </p:cNvPr>
          <p:cNvSpPr/>
          <p:nvPr/>
        </p:nvSpPr>
        <p:spPr>
          <a:xfrm>
            <a:off x="6095998" y="3813115"/>
            <a:ext cx="5809449" cy="824067"/>
          </a:xfrm>
          <a:prstGeom prst="roundRect">
            <a:avLst>
              <a:gd name="adj" fmla="val 9636"/>
            </a:avLst>
          </a:prstGeom>
          <a:solidFill>
            <a:srgbClr val="7F98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FF0000"/>
                </a:solidFill>
                <a:latin typeface="+mj-lt"/>
              </a:rPr>
              <a:t>Hard to 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52FB536-57ED-5CEA-789C-B71F76014176}"/>
              </a:ext>
            </a:extLst>
          </p:cNvPr>
          <p:cNvSpPr/>
          <p:nvPr/>
        </p:nvSpPr>
        <p:spPr>
          <a:xfrm>
            <a:off x="6095998" y="4843529"/>
            <a:ext cx="5809449" cy="824067"/>
          </a:xfrm>
          <a:prstGeom prst="roundRect">
            <a:avLst>
              <a:gd name="adj" fmla="val 9636"/>
            </a:avLst>
          </a:prstGeom>
          <a:gradFill>
            <a:gsLst>
              <a:gs pos="0">
                <a:schemeClr val="bg1"/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+mj-lt"/>
              </a:rPr>
              <a:t>0 1 2 3 4 5 6 7 8 9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Readable?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00200"/>
            <a:ext cx="6035040" cy="40233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0" dirty="0">
                <a:solidFill>
                  <a:srgbClr val="4C4F69"/>
                </a:solidFill>
                <a:latin typeface="Aptos"/>
              </a:rPr>
              <a:t>Size is important (40 pt)</a:t>
            </a:r>
          </a:p>
          <a:p>
            <a:pPr algn="l">
              <a:spcAft>
                <a:spcPts val="0"/>
              </a:spcAft>
            </a:pPr>
            <a:r>
              <a:rPr sz="3600" b="0" dirty="0">
                <a:solidFill>
                  <a:srgbClr val="4C4F69"/>
                </a:solidFill>
                <a:latin typeface="Aptos"/>
              </a:rPr>
              <a:t>Size is important (36 pt)</a:t>
            </a:r>
          </a:p>
          <a:p>
            <a:pPr algn="l">
              <a:spcAft>
                <a:spcPts val="0"/>
              </a:spcAft>
            </a:pPr>
            <a:r>
              <a:rPr sz="3200" b="0" dirty="0">
                <a:solidFill>
                  <a:srgbClr val="4C4F69"/>
                </a:solidFill>
                <a:latin typeface="Aptos"/>
              </a:rPr>
              <a:t>Size is important (32 pt)</a:t>
            </a:r>
          </a:p>
          <a:p>
            <a:pPr algn="l">
              <a:spcAft>
                <a:spcPts val="0"/>
              </a:spcAft>
            </a:pPr>
            <a:r>
              <a:rPr sz="2800" b="0" dirty="0">
                <a:solidFill>
                  <a:srgbClr val="4C4F69"/>
                </a:solidFill>
                <a:latin typeface="Aptos"/>
              </a:rPr>
              <a:t>Size is important (28 pt)</a:t>
            </a:r>
          </a:p>
          <a:p>
            <a:pPr algn="l">
              <a:spcAft>
                <a:spcPts val="0"/>
              </a:spcAft>
            </a:pPr>
            <a:r>
              <a:rPr sz="2400" b="0" dirty="0">
                <a:solidFill>
                  <a:srgbClr val="4C4F69"/>
                </a:solidFill>
                <a:latin typeface="Aptos"/>
              </a:rPr>
              <a:t>Size is important (24 pt)</a:t>
            </a:r>
          </a:p>
          <a:p>
            <a:pPr algn="l">
              <a:spcAft>
                <a:spcPts val="0"/>
              </a:spcAft>
            </a:pPr>
            <a:r>
              <a:rPr sz="2000" b="0" dirty="0">
                <a:solidFill>
                  <a:srgbClr val="4C4F69"/>
                </a:solidFill>
                <a:latin typeface="Aptos"/>
              </a:rPr>
              <a:t>Size is important (20 pt)</a:t>
            </a:r>
          </a:p>
          <a:p>
            <a:pPr algn="l">
              <a:spcAft>
                <a:spcPts val="0"/>
              </a:spcAft>
            </a:pPr>
            <a:r>
              <a:rPr sz="1800" b="0" dirty="0">
                <a:solidFill>
                  <a:srgbClr val="4C4F69"/>
                </a:solidFill>
                <a:latin typeface="Aptos"/>
              </a:rPr>
              <a:t>Size is important (18 pt)</a:t>
            </a:r>
          </a:p>
          <a:p>
            <a:pPr algn="l">
              <a:spcAft>
                <a:spcPts val="0"/>
              </a:spcAft>
            </a:pPr>
            <a:r>
              <a:rPr sz="1600" b="0" dirty="0">
                <a:solidFill>
                  <a:srgbClr val="4C4F69"/>
                </a:solidFill>
                <a:latin typeface="Aptos"/>
              </a:rPr>
              <a:t>Size is important (16 pt)</a:t>
            </a:r>
          </a:p>
          <a:p>
            <a:pPr algn="l">
              <a:spcAft>
                <a:spcPts val="0"/>
              </a:spcAft>
            </a:pPr>
            <a:r>
              <a:rPr sz="1400" b="0" dirty="0">
                <a:solidFill>
                  <a:srgbClr val="4C4F69"/>
                </a:solidFill>
                <a:latin typeface="Aptos"/>
              </a:rPr>
              <a:t>Size is important (14 pt)</a:t>
            </a:r>
          </a:p>
          <a:p>
            <a:pPr algn="l">
              <a:spcAft>
                <a:spcPts val="0"/>
              </a:spcAft>
            </a:pPr>
            <a:r>
              <a:rPr sz="1200" b="0" dirty="0">
                <a:solidFill>
                  <a:srgbClr val="4C4F69"/>
                </a:solidFill>
                <a:latin typeface="Aptos"/>
              </a:rPr>
              <a:t>Size is important (12 pt)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AB3D16-B082-F49F-6285-1756BAAB2CD7}"/>
              </a:ext>
            </a:extLst>
          </p:cNvPr>
          <p:cNvGrpSpPr/>
          <p:nvPr/>
        </p:nvGrpSpPr>
        <p:grpSpPr>
          <a:xfrm>
            <a:off x="0" y="4857768"/>
            <a:ext cx="12209928" cy="2020585"/>
            <a:chOff x="0" y="4857768"/>
            <a:chExt cx="12209928" cy="2020585"/>
          </a:xfrm>
        </p:grpSpPr>
        <p:cxnSp>
          <p:nvCxnSpPr>
            <p:cNvPr id="17" name="Straight Connector 16" descr="Horizontal line showing the ‘dead zone’ that the silhouettes obscure.">
              <a:extLst>
                <a:ext uri="{FF2B5EF4-FFF2-40B4-BE49-F238E27FC236}">
                  <a16:creationId xmlns:a16="http://schemas.microsoft.com/office/drawing/2014/main" id="{6574B558-91FB-BEDA-019A-E2109110B65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689647"/>
              <a:ext cx="12192000" cy="0"/>
            </a:xfrm>
            <a:prstGeom prst="line">
              <a:avLst/>
            </a:prstGeom>
            <a:ln w="63500" cap="rnd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 descr="Silhoutte of people obscuring lower part of screen to illustrate the ‘dead zone’ for content.">
              <a:extLst>
                <a:ext uri="{FF2B5EF4-FFF2-40B4-BE49-F238E27FC236}">
                  <a16:creationId xmlns:a16="http://schemas.microsoft.com/office/drawing/2014/main" id="{4D3BF375-402A-C5B4-E30B-417821E056E5}"/>
                </a:ext>
              </a:extLst>
            </p:cNvPr>
            <p:cNvGrpSpPr/>
            <p:nvPr/>
          </p:nvGrpSpPr>
          <p:grpSpPr>
            <a:xfrm>
              <a:off x="6095999" y="4857768"/>
              <a:ext cx="6113929" cy="2020585"/>
              <a:chOff x="-208043" y="2795921"/>
              <a:chExt cx="12417972" cy="4104000"/>
            </a:xfrm>
          </p:grpSpPr>
          <p:pic>
            <p:nvPicPr>
              <p:cNvPr id="19" name="Picture 14">
                <a:extLst>
                  <a:ext uri="{FF2B5EF4-FFF2-40B4-BE49-F238E27FC236}">
                    <a16:creationId xmlns:a16="http://schemas.microsoft.com/office/drawing/2014/main" id="{5A99DB8A-9704-972B-1C0B-FDF63D73BA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08043" y="3263921"/>
                <a:ext cx="3926802" cy="363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4">
                <a:extLst>
                  <a:ext uri="{FF2B5EF4-FFF2-40B4-BE49-F238E27FC236}">
                    <a16:creationId xmlns:a16="http://schemas.microsoft.com/office/drawing/2014/main" id="{A206D239-158A-1321-2AA2-C1056891E5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3200" y="2975921"/>
                <a:ext cx="3926802" cy="39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14">
                <a:extLst>
                  <a:ext uri="{FF2B5EF4-FFF2-40B4-BE49-F238E27FC236}">
                    <a16:creationId xmlns:a16="http://schemas.microsoft.com/office/drawing/2014/main" id="{D2926ACF-A57C-8C2B-E6A1-471A79C71B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594" y="3263921"/>
                <a:ext cx="3514442" cy="363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14">
                <a:extLst>
                  <a:ext uri="{FF2B5EF4-FFF2-40B4-BE49-F238E27FC236}">
                    <a16:creationId xmlns:a16="http://schemas.microsoft.com/office/drawing/2014/main" id="{B3D5D923-EC42-2E99-EF9D-366E9DA15F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grayscl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45929" y="2795921"/>
                <a:ext cx="3564000" cy="4104000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Redesign: round 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1</a:t>
            </a:r>
            <a:endParaRPr lang="en-GB" sz="28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Readable from the 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2</a:t>
            </a:r>
            <a:endParaRPr lang="en-GB" sz="28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No colour-only meaning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Hold it up!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553998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 dirty="0">
                <a:solidFill>
                  <a:srgbClr val="B24101"/>
                </a:solidFill>
                <a:latin typeface="Aptos"/>
              </a:rPr>
              <a:t>⏱ 1</a:t>
            </a:r>
            <a:r>
              <a:rPr lang="en-GB" sz="3000" b="1" dirty="0">
                <a:solidFill>
                  <a:srgbClr val="B24101"/>
                </a:solidFill>
                <a:latin typeface="Aptos"/>
              </a:rPr>
              <a:t>5</a:t>
            </a:r>
            <a:r>
              <a:rPr sz="3000" b="1" dirty="0">
                <a:solidFill>
                  <a:srgbClr val="B24101"/>
                </a:solidFill>
                <a:latin typeface="Aptos"/>
              </a:rPr>
              <a:t> min</a:t>
            </a:r>
            <a:r>
              <a:rPr sz="3000" b="0" dirty="0">
                <a:solidFill>
                  <a:srgbClr val="4C4F69"/>
                </a:solidFill>
                <a:latin typeface="Aptos"/>
              </a:rPr>
              <a:t>  same slide · laptop: run the accessibility checker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76944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 dirty="0">
                <a:solidFill>
                  <a:srgbClr val="4C4F69"/>
                </a:solidFill>
                <a:latin typeface="Georgia"/>
              </a:rPr>
              <a:t>Show us</a:t>
            </a:r>
            <a:r>
              <a:rPr lang="en-GB" sz="4400" b="1" dirty="0">
                <a:solidFill>
                  <a:srgbClr val="4C4F69"/>
                </a:solidFill>
                <a:latin typeface="Georgia"/>
              </a:rPr>
              <a:t>!</a:t>
            </a:r>
            <a:endParaRPr sz="4400" b="1" dirty="0">
              <a:solidFill>
                <a:srgbClr val="4C4F69"/>
              </a:solidFill>
              <a:latin typeface="Georgia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9728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thing that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question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7A0F7-7606-2C99-C3AE-C9B4BD7BD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20EF76-24B9-451E-1677-6794089360A6}"/>
              </a:ext>
            </a:extLst>
          </p:cNvPr>
          <p:cNvSpPr txBox="1"/>
          <p:nvPr/>
        </p:nvSpPr>
        <p:spPr>
          <a:xfrm>
            <a:off x="914400" y="2281535"/>
            <a:ext cx="10362895" cy="92333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lang="en-GB" sz="5400" b="1" dirty="0">
                <a:solidFill>
                  <a:srgbClr val="4C4F69"/>
                </a:solidFill>
                <a:latin typeface="Georgia"/>
              </a:rPr>
              <a:t>Who is this slide </a:t>
            </a:r>
            <a:r>
              <a:rPr lang="en-GB" sz="5400" b="1" i="1" dirty="0">
                <a:solidFill>
                  <a:srgbClr val="4C4F69"/>
                </a:solidFill>
                <a:latin typeface="Georgia"/>
              </a:rPr>
              <a:t>for</a:t>
            </a:r>
            <a:r>
              <a:rPr lang="en-GB" sz="5400" b="1" dirty="0">
                <a:solidFill>
                  <a:srgbClr val="4C4F69"/>
                </a:solidFill>
                <a:latin typeface="Georgia"/>
              </a:rPr>
              <a:t>?</a:t>
            </a:r>
            <a:endParaRPr sz="5400" b="1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BE84B-25FE-118D-EFCD-DA5511D7AE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3770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7DA0C-EE7D-92DD-A69C-D0CAC9B1E1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D6B0F2-5987-D992-A4AD-AB9F81F68581}"/>
              </a:ext>
            </a:extLst>
          </p:cNvPr>
          <p:cNvSpPr txBox="1"/>
          <p:nvPr/>
        </p:nvSpPr>
        <p:spPr>
          <a:xfrm>
            <a:off x="457200" y="320040"/>
            <a:ext cx="11247120" cy="738664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200" b="1" dirty="0">
                <a:solidFill>
                  <a:srgbClr val="000000"/>
                </a:solidFill>
                <a:latin typeface="Calibri"/>
              </a:rPr>
              <a:t>Constructive Alignment (Biggs, 1996)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57503-399C-162E-46D7-D5B0A6D789F4}"/>
              </a:ext>
            </a:extLst>
          </p:cNvPr>
          <p:cNvSpPr txBox="1"/>
          <p:nvPr/>
        </p:nvSpPr>
        <p:spPr>
          <a:xfrm>
            <a:off x="548640" y="1325880"/>
            <a:ext cx="11064240" cy="3785652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Constructive alignment was described by John Biggs in 1996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Every element of a teaching session should serve an intended learning outcome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Intended learning outcomes, teaching and learning activities and assessment tasks should all be aligned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1" dirty="0">
                <a:solidFill>
                  <a:srgbClr val="000000"/>
                </a:solidFill>
                <a:latin typeface="Calibri"/>
              </a:rPr>
              <a:t>Many slides are written for the presenter rather than for the learner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Presenters often 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make slides 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so that they won't forget </a:t>
            </a:r>
            <a:r>
              <a:rPr lang="en-GB" sz="2400" dirty="0">
                <a:solidFill>
                  <a:srgbClr val="000000"/>
                </a:solidFill>
                <a:latin typeface="Calibri"/>
              </a:rPr>
              <a:t>stuff 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(a </a:t>
            </a:r>
            <a:r>
              <a:rPr lang="en-GB" sz="2400" dirty="0">
                <a:solidFill>
                  <a:srgbClr val="000000"/>
                </a:solidFill>
                <a:latin typeface="Calibri"/>
              </a:rPr>
              <a:t>"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security blanket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"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This adds extraneous 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cognitive load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 (</a:t>
            </a:r>
            <a:r>
              <a:rPr sz="2400" b="0" dirty="0" err="1">
                <a:solidFill>
                  <a:srgbClr val="000000"/>
                </a:solidFill>
                <a:latin typeface="Calibri"/>
              </a:rPr>
              <a:t>Sweller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, 1988)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Ask yourself: 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does each element of this slide </a:t>
            </a:r>
            <a:r>
              <a:rPr lang="en-GB" sz="2400" b="1" dirty="0">
                <a:solidFill>
                  <a:srgbClr val="000000"/>
                </a:solidFill>
                <a:latin typeface="Calibri"/>
              </a:rPr>
              <a:t>show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 what the </a:t>
            </a:r>
            <a:r>
              <a:rPr sz="2400" b="1" i="1" dirty="0">
                <a:solidFill>
                  <a:srgbClr val="000000"/>
                </a:solidFill>
                <a:latin typeface="Calibri"/>
              </a:rPr>
              <a:t>learner</a:t>
            </a:r>
            <a:r>
              <a:rPr sz="2400" b="1" dirty="0">
                <a:solidFill>
                  <a:srgbClr val="000000"/>
                </a:solidFill>
                <a:latin typeface="Calibri"/>
              </a:rPr>
              <a:t> needs to do?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sz="2400" b="0" dirty="0">
                <a:solidFill>
                  <a:srgbClr val="000000"/>
                </a:solidFill>
                <a:latin typeface="Calibri"/>
              </a:rPr>
              <a:t>If the honest answer is "</a:t>
            </a:r>
            <a:r>
              <a:rPr lang="en-GB" sz="2400" b="0" dirty="0">
                <a:solidFill>
                  <a:srgbClr val="000000"/>
                </a:solidFill>
                <a:latin typeface="Calibri"/>
              </a:rPr>
              <a:t>no, the slide is for me</a:t>
            </a:r>
            <a:r>
              <a:rPr sz="2400" b="0" dirty="0">
                <a:solidFill>
                  <a:srgbClr val="000000"/>
                </a:solidFill>
                <a:latin typeface="Calibri"/>
              </a:rPr>
              <a:t>", the slide needs to be redesigned</a:t>
            </a:r>
            <a:endParaRPr lang="en-GB" sz="2400" b="0" dirty="0">
              <a:solidFill>
                <a:srgbClr val="000000"/>
              </a:solidFill>
              <a:latin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Calibri"/>
              </a:rPr>
              <a:t>And if you’ve got to the bottom of this… you weren’t listening!</a:t>
            </a:r>
            <a:endParaRPr sz="2400" b="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310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cat" descr="A cat curled up on its blanke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371600"/>
            <a:ext cx="5120640" cy="3840480"/>
          </a:xfrm>
          <a:prstGeom prst="rect">
            <a:avLst/>
          </a:prstGeom>
        </p:spPr>
      </p:pic>
      <p:sp>
        <p:nvSpPr>
          <p:cNvPr id="3" name="!!question"/>
          <p:cNvSpPr txBox="1"/>
          <p:nvPr/>
        </p:nvSpPr>
        <p:spPr>
          <a:xfrm>
            <a:off x="6400800" y="1684050"/>
            <a:ext cx="5303520" cy="156966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4800" b="1" dirty="0">
                <a:solidFill>
                  <a:srgbClr val="4C4F69"/>
                </a:solidFill>
                <a:latin typeface="Georgia"/>
              </a:rPr>
              <a:t>Who is </a:t>
            </a:r>
            <a:r>
              <a:rPr sz="4800" b="1" i="1" dirty="0">
                <a:solidFill>
                  <a:srgbClr val="4C4F69"/>
                </a:solidFill>
                <a:latin typeface="Georgia"/>
              </a:rPr>
              <a:t>this</a:t>
            </a:r>
            <a:r>
              <a:rPr sz="4800" b="1" dirty="0">
                <a:solidFill>
                  <a:srgbClr val="4C4F69"/>
                </a:solidFill>
                <a:latin typeface="Georgia"/>
              </a:rPr>
              <a:t> slide for?</a:t>
            </a:r>
          </a:p>
        </p:txBody>
      </p:sp>
      <p:sp>
        <p:nvSpPr>
          <p:cNvPr id="4" name="!!keys"/>
          <p:cNvSpPr txBox="1"/>
          <p:nvPr/>
        </p:nvSpPr>
        <p:spPr>
          <a:xfrm>
            <a:off x="6400800" y="3566160"/>
            <a:ext cx="5303520" cy="12801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1">
                <a:solidFill>
                  <a:srgbClr val="2E741F"/>
                </a:solidFill>
                <a:latin typeface="Aptos"/>
              </a:rPr>
              <a:t>✓ the learner</a:t>
            </a:r>
          </a:p>
          <a:p>
            <a:pPr algn="l"/>
            <a:r>
              <a:rPr sz="3200" b="1">
                <a:solidFill>
                  <a:srgbClr val="CB0E37"/>
                </a:solidFill>
                <a:latin typeface="Aptos"/>
              </a:rPr>
              <a:t>✗ your memory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" y="777240"/>
            <a:ext cx="4754880" cy="2674686"/>
          </a:xfrm>
          <a:prstGeom prst="rect">
            <a:avLst/>
          </a:prstGeom>
          <a:solidFill>
            <a:srgbClr val="EFF1F5"/>
          </a:solidFill>
          <a:ln w="15875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4754880" cy="4114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1">
                <a:solidFill>
                  <a:srgbClr val="6C6F85"/>
                </a:solidFill>
                <a:latin typeface="Aptos"/>
              </a:rPr>
              <a:t>Current slide</a:t>
            </a:r>
          </a:p>
        </p:txBody>
      </p:sp>
      <p:pic>
        <p:nvPicPr>
          <p:cNvPr id="4" name="!!cat" descr="A cat curled up on its blanket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02" y="1312177"/>
            <a:ext cx="1997099" cy="1497824"/>
          </a:xfrm>
          <a:prstGeom prst="rect">
            <a:avLst/>
          </a:prstGeom>
        </p:spPr>
      </p:pic>
      <p:sp>
        <p:nvSpPr>
          <p:cNvPr id="5" name="!!question"/>
          <p:cNvSpPr txBox="1"/>
          <p:nvPr/>
        </p:nvSpPr>
        <p:spPr>
          <a:xfrm>
            <a:off x="3045014" y="1383502"/>
            <a:ext cx="2068424" cy="713249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l"/>
            <a:r>
              <a:rPr sz="1872" b="1">
                <a:solidFill>
                  <a:srgbClr val="4C4F69"/>
                </a:solidFill>
                <a:latin typeface="Georgia"/>
              </a:rPr>
              <a:t>Who is this slide for?</a:t>
            </a:r>
          </a:p>
        </p:txBody>
      </p:sp>
      <p:sp>
        <p:nvSpPr>
          <p:cNvPr id="6" name="!!keys"/>
          <p:cNvSpPr txBox="1"/>
          <p:nvPr/>
        </p:nvSpPr>
        <p:spPr>
          <a:xfrm>
            <a:off x="3045014" y="2168077"/>
            <a:ext cx="2068424" cy="499274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248" b="1">
                <a:solidFill>
                  <a:srgbClr val="2E741F"/>
                </a:solidFill>
                <a:latin typeface="Aptos"/>
              </a:rPr>
              <a:t>✓ the learner</a:t>
            </a:r>
          </a:p>
          <a:p>
            <a:pPr algn="l"/>
            <a:r>
              <a:rPr sz="1248" b="1">
                <a:solidFill>
                  <a:srgbClr val="CB0E37"/>
                </a:solidFill>
                <a:latin typeface="Aptos"/>
              </a:rPr>
              <a:t>✗ your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320040"/>
            <a:ext cx="5852160" cy="4114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1">
                <a:solidFill>
                  <a:srgbClr val="6C6F85"/>
                </a:solidFill>
                <a:latin typeface="Aptos"/>
              </a:rPr>
              <a:t>Speaker notes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60720" y="777240"/>
            <a:ext cx="5852160" cy="48463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0" y="914400"/>
            <a:ext cx="5486400" cy="45720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Constructive alignment (Biggs, 1996): every element of teaching serves what learners need to be able to do. Outcomes, activities and assessment line up.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Slides written so you won't forget are a security blanket. They're for you, not the learner.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Text on the slide plus your voice = extra load and the redundancy effect (Sweller; Mayer).</a:t>
            </a:r>
          </a:p>
          <a:p>
            <a:pPr algn="l">
              <a:spcAft>
                <a:spcPts val="1200"/>
              </a:spcAft>
            </a:pPr>
            <a:r>
              <a:rPr sz="1900" b="0">
                <a:solidFill>
                  <a:srgbClr val="4C4F69"/>
                </a:solidFill>
                <a:latin typeface="Aptos"/>
              </a:rPr>
              <a:t>So ask of every slide: does this serve what the learner needs to do? If the honest answer is "me", it belongs here, in the notes.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749039"/>
            <a:ext cx="4754880" cy="138499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lang="en-GB" sz="2800" dirty="0">
                <a:solidFill>
                  <a:srgbClr val="4C4F69"/>
                </a:solidFill>
                <a:latin typeface="Georgia"/>
              </a:rPr>
              <a:t>The d</a:t>
            </a:r>
            <a:r>
              <a:rPr sz="2800" b="0" dirty="0" err="1">
                <a:solidFill>
                  <a:srgbClr val="4C4F69"/>
                </a:solidFill>
                <a:latin typeface="Georgia"/>
              </a:rPr>
              <a:t>etail</a:t>
            </a:r>
            <a:r>
              <a:rPr sz="2800" b="0" dirty="0">
                <a:solidFill>
                  <a:srgbClr val="4C4F69"/>
                </a:solidFill>
                <a:latin typeface="Georgia"/>
              </a:rPr>
              <a:t> didn't disappear.</a:t>
            </a:r>
            <a:endParaRPr lang="en-GB" sz="2800" b="0" dirty="0">
              <a:solidFill>
                <a:srgbClr val="4C4F69"/>
              </a:solidFill>
              <a:latin typeface="Georgia"/>
            </a:endParaRPr>
          </a:p>
          <a:p>
            <a:pPr algn="l"/>
            <a:endParaRPr lang="en-GB" sz="2800" dirty="0">
              <a:solidFill>
                <a:srgbClr val="4C4F69"/>
              </a:solidFill>
              <a:latin typeface="Georgia"/>
            </a:endParaRPr>
          </a:p>
          <a:p>
            <a:pPr algn="l"/>
            <a:r>
              <a:rPr sz="2800" b="0" dirty="0">
                <a:solidFill>
                  <a:srgbClr val="4C4F69"/>
                </a:solidFill>
                <a:latin typeface="Georgia"/>
              </a:rPr>
              <a:t>It </a:t>
            </a:r>
            <a:r>
              <a:rPr sz="2800" b="1" dirty="0">
                <a:solidFill>
                  <a:srgbClr val="4C4F69"/>
                </a:solidFill>
                <a:latin typeface="Georgia"/>
              </a:rPr>
              <a:t>moved</a:t>
            </a:r>
            <a:r>
              <a:rPr lang="en-GB" sz="2800" b="1" dirty="0">
                <a:solidFill>
                  <a:srgbClr val="4C4F69"/>
                </a:solidFill>
                <a:latin typeface="Georgia"/>
              </a:rPr>
              <a:t>.</a:t>
            </a:r>
            <a:endParaRPr sz="2800" b="0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3297" y="2323237"/>
            <a:ext cx="966540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lang="en-GB" sz="5400" b="1" dirty="0">
                <a:solidFill>
                  <a:srgbClr val="4C4F69"/>
                </a:solidFill>
                <a:latin typeface="Georgia"/>
              </a:rPr>
              <a:t>But s</a:t>
            </a:r>
            <a:r>
              <a:rPr sz="5400" b="1" dirty="0" err="1">
                <a:solidFill>
                  <a:srgbClr val="4C4F69"/>
                </a:solidFill>
                <a:latin typeface="Georgia"/>
              </a:rPr>
              <a:t>ometimes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 the best slide is</a:t>
            </a:r>
            <a:r>
              <a:rPr lang="en-GB" sz="5400" b="1" dirty="0">
                <a:solidFill>
                  <a:srgbClr val="4C4F69"/>
                </a:solidFill>
                <a:latin typeface="Georgia"/>
              </a:rPr>
              <a:t>…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 </a:t>
            </a:r>
            <a:r>
              <a:rPr sz="5400" b="1" i="1" dirty="0">
                <a:solidFill>
                  <a:srgbClr val="B24101"/>
                </a:solidFill>
                <a:latin typeface="Georgia"/>
              </a:rPr>
              <a:t>no slide</a:t>
            </a:r>
            <a:r>
              <a:rPr lang="en-GB" sz="5400" b="1" i="1" dirty="0">
                <a:solidFill>
                  <a:srgbClr val="B24101"/>
                </a:solidFill>
                <a:latin typeface="Georgia"/>
              </a:rPr>
              <a:t> at all</a:t>
            </a:r>
            <a:endParaRPr sz="5400" b="1" dirty="0">
              <a:solidFill>
                <a:srgbClr val="4C4F69"/>
              </a:solidFill>
              <a:latin typeface="Georgi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 dirty="0">
                <a:solidFill>
                  <a:srgbClr val="4C4F69"/>
                </a:solidFill>
                <a:latin typeface="Georgia"/>
              </a:rPr>
              <a:t>The ask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28800"/>
            <a:ext cx="10698480" cy="25603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400" b="0" dirty="0">
                <a:solidFill>
                  <a:srgbClr val="4C4F69"/>
                </a:solidFill>
                <a:latin typeface="Georgia"/>
              </a:rPr>
              <a:t>Before next week I will</a:t>
            </a:r>
            <a:r>
              <a:rPr lang="en-GB" sz="3400" dirty="0">
                <a:solidFill>
                  <a:srgbClr val="4C4F69"/>
                </a:solidFill>
                <a:latin typeface="Georgia"/>
              </a:rPr>
              <a:t>:</a:t>
            </a:r>
            <a:endParaRPr lang="en-GB" sz="3400" b="0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3400" b="1" dirty="0">
                <a:solidFill>
                  <a:srgbClr val="4C4F69"/>
                </a:solidFill>
                <a:latin typeface="Georgia"/>
              </a:rPr>
              <a:t> </a:t>
            </a:r>
            <a:r>
              <a:rPr sz="3400" b="1" dirty="0">
                <a:solidFill>
                  <a:srgbClr val="B24101"/>
                </a:solidFill>
                <a:latin typeface="Georgia"/>
              </a:rPr>
              <a:t>identify and redesign</a:t>
            </a:r>
            <a:r>
              <a:rPr sz="3400" b="1" dirty="0">
                <a:solidFill>
                  <a:srgbClr val="4C4F69"/>
                </a:solidFill>
                <a:latin typeface="Georgia"/>
              </a:rPr>
              <a:t> one or two slides</a:t>
            </a:r>
            <a:endParaRPr lang="en-GB" sz="3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3400" b="0" dirty="0">
                <a:solidFill>
                  <a:srgbClr val="4C4F69"/>
                </a:solidFill>
                <a:latin typeface="Georgia"/>
              </a:rPr>
              <a:t>(my own, or an example I find) and </a:t>
            </a:r>
            <a:r>
              <a:rPr sz="3400" b="1" dirty="0">
                <a:solidFill>
                  <a:srgbClr val="4C4F69"/>
                </a:solidFill>
                <a:latin typeface="Georgia"/>
              </a:rPr>
              <a:t>bring them</a:t>
            </a:r>
            <a:r>
              <a:rPr sz="3400" b="0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See you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next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We start with your slides.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40EAC8-DE1F-5623-DF43-855833FFA6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Busy advert: 'Navy Exchange Black Friday 2011 Ad Scan – Page 7', Hotcouponworld.com, CC BY-SA 2.0 (via Openverse)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MacBook advert: Toby Shuttleworth, CC BY 2.0 (via Openverse)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Ishihara plates: 'Eight Ishihara charts for testing colour blindness, Europe', Wellcome Collection, CC BY 4.0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Silhouette: 'Profile Photo Placeholder – smooth edges', domdomegg, CC0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Cat: 'It's my blanket!', Elecé, CC BY 2.0 (Flickr)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Fox illustrations: Teaching That Lands, CC BY 4.0</a:t>
            </a:r>
          </a:p>
          <a:p>
            <a:pPr algn="l"/>
            <a:endParaRPr sz="1600" b="0">
              <a:solidFill>
                <a:srgbClr val="4C4F69"/>
              </a:solidFill>
              <a:latin typeface="Aptos"/>
            </a:endParaRP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Theory library: teachingthatlands.uk/theories</a:t>
            </a:r>
          </a:p>
          <a:p>
            <a:pPr algn="l"/>
            <a:r>
              <a:rPr sz="1600" b="0">
                <a:solidFill>
                  <a:srgbClr val="4C4F69"/>
                </a:solidFill>
                <a:latin typeface="Aptos"/>
              </a:rPr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2958</Words>
  <Application>Microsoft Macintosh PowerPoint</Application>
  <PresentationFormat>Widescreen</PresentationFormat>
  <Paragraphs>354</Paragraphs>
  <Slides>24</Slides>
  <Notes>24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one-day build of ttl-day1-death-by-powerpoint.pptx sha256:3e26e65e27ee037a</dc:description>
  <cp:lastModifiedBy>Robinson, Adrian J</cp:lastModifiedBy>
  <cp:revision>62</cp:revision>
  <dcterms:created xsi:type="dcterms:W3CDTF">2013-01-27T09:14:16Z</dcterms:created>
  <dcterms:modified xsi:type="dcterms:W3CDTF">2026-10-06T22:22:42Z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