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7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EFC"/>
    <a:srgbClr val="EFF1F5"/>
    <a:srgbClr val="B24200"/>
    <a:srgbClr val="4C4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60205"/>
  </p:normalViewPr>
  <p:slideViewPr>
    <p:cSldViewPr snapToGrid="0" snapToObjects="1">
      <p:cViewPr varScale="1">
        <p:scale>
          <a:sx n="73" d="100"/>
          <a:sy n="73" d="100"/>
        </p:scale>
        <p:origin x="26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01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0:00</a:t>
            </a:r>
          </a:p>
          <a:p>
            <a:r>
              <a:t>SAY</a:t>
            </a:r>
          </a:p>
          <a:p>
            <a:r>
              <a:t>  Welcome back. Today starts with what you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0:00–0:01</a:t>
            </a:r>
          </a:p>
          <a:p>
            <a:r>
              <a:t>BUILDS</a:t>
            </a:r>
          </a:p>
          <a:p>
            <a:r>
              <a:t>  1: boxes · 2: Activities highlighted · 3: Day 1 / Day 3 line</a:t>
            </a:r>
          </a:p>
          <a:p>
            <a:r>
              <a:t>SAY</a:t>
            </a:r>
          </a:p>
          <a:p>
            <a:r>
              <a:t>  Last week, the slides. Today, what your learners do. Next week, the top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0:01–0:10 (9 min)</a:t>
            </a:r>
          </a:p>
          <a:p>
            <a:r>
              <a:t>SAY</a:t>
            </a:r>
          </a:p>
          <a:p>
            <a:r>
              <a:t>  Invite 3–4 by name (from the card photos). Room: one thing that works, one question.</a:t>
            </a:r>
          </a:p>
          <a:p>
            <a:r>
              <a:t>  Not done? 'What got in the way?' is information, not failure. Bad-slide pack for later.</a:t>
            </a:r>
          </a:p>
          <a:p>
            <a:r>
              <a:t>WHY</a:t>
            </a:r>
          </a:p>
          <a:p>
            <a:r>
              <a:t>  Closes the loop the ask opened; barriers are data about transfer.</a:t>
            </a:r>
          </a:p>
          <a:p>
            <a:r>
              <a:t>IF SHORT</a:t>
            </a:r>
          </a:p>
          <a:p>
            <a:r>
              <a:t>  Two examples. Never skip the read-back.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0:10–0:20 (10 min)</a:t>
            </a:r>
          </a:p>
          <a:p>
            <a:r>
              <a:t>SAY</a:t>
            </a:r>
          </a:p>
          <a:p>
            <a:r>
              <a:t>  Quick quiz on last week. Don't explain why yet. Celebrate, don't dwell.</a:t>
            </a:r>
          </a:p>
          <a:p>
            <a:r>
              <a:t>FALLBACK</a:t>
            </a:r>
          </a:p>
          <a:p>
            <a:r>
              <a:t>  No Kahoot or wifi: read the questions aloud; answers on fingers (1–4). The slide works either way.</a:t>
            </a:r>
          </a:p>
          <a:p>
            <a:r>
              <a:t>FACILITATOR</a:t>
            </a:r>
          </a:p>
          <a:p>
            <a:r>
              <a:t>  HOW TO RUN: Kahoot, shown alongside this slide (or paste your own QR code and PIN onto it). Free plan: 10 players per game; play in pairs above that.</a:t>
            </a:r>
          </a:p>
          <a:p>
            <a:r>
              <a:t>  Questions (20 s each): working memory holds about… 4 · how many men see colour differently? 1 in 12 · how much was the MacBook in the advert? £816 · text + voice on a slide… compete · who is a slide for? the learner · where does your detail belong? in the speaker notes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0:20–0:23 (3 min)</a:t>
            </a:r>
          </a:p>
          <a:p>
            <a:r>
              <a:t>BUILDS</a:t>
            </a:r>
          </a:p>
          <a:p>
            <a:r>
              <a:t>  1: 'Remembered it.' · 2: 'A week later.'</a:t>
            </a:r>
          </a:p>
          <a:p>
            <a:r>
              <a:t>SAY</a:t>
            </a:r>
          </a:p>
          <a:p>
            <a:r>
              <a:t>  That was retrieval, and the week's gap was spacing. Keep it short: the next 25 minutes show why.</a:t>
            </a:r>
          </a:p>
          <a:p>
            <a:r>
              <a:t>ASK</a:t>
            </a:r>
          </a:p>
          <a:p>
            <a:r>
              <a:t>  What did you just do? Let them name it.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0:23–0:30 (7 min)</a:t>
            </a:r>
          </a:p>
          <a:p>
            <a:r>
              <a:t>SAY</a:t>
            </a:r>
          </a:p>
          <a:p>
            <a:r>
              <a:t>  Eight important clinical terms you'll need later. (Deadpan.) Three minutes. Follow the instructions on YOUR sheet.</a:t>
            </a:r>
          </a:p>
          <a:p>
            <a:r>
              <a:t>WHY</a:t>
            </a:r>
          </a:p>
          <a:p>
            <a:r>
              <a:t>  Nonsense words nod to Ebbinghaus's nonsense syllables. A vs B is re-reading vs retrieval practice (Roediger &amp; Karpicke 2006). → /papers/roediger-karpicke-2006</a:t>
            </a:r>
          </a:p>
          <a:p>
            <a:r>
              <a:t>FACILITATOR</a:t>
            </a:r>
          </a:p>
          <a:p>
            <a:r>
              <a:t>  Hand out word sheets: half Version A, half Version B (alternate seats so groups mix).</a:t>
            </a:r>
          </a:p>
          <a:p>
            <a:r>
              <a:t>  After 3 minutes: sheets face down, collected. DON'T say there'll be a test.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0:30–0:40 (10 min)</a:t>
            </a:r>
          </a:p>
          <a:p>
            <a:r>
              <a:t>SAY</a:t>
            </a:r>
          </a:p>
          <a:p>
            <a:r>
              <a:t>  Four silly questions, four formats. Notice what each one makes you do.</a:t>
            </a:r>
          </a:p>
          <a:p>
            <a:r>
              <a:t>  After each, one line: where could this work in your teaching?</a:t>
            </a:r>
          </a:p>
          <a:p>
            <a:r>
              <a:t>FALLBACK</a:t>
            </a:r>
          </a:p>
          <a:p>
            <a:r>
              <a:t>  No Menti: hands up for the multiple choice; sticky notes on a flipchart for points and ranking; dot stickers on a printed picture.</a:t>
            </a:r>
          </a:p>
          <a:p>
            <a:r>
              <a:t>FACILITATOR</a:t>
            </a:r>
          </a:p>
          <a:p>
            <a:r>
              <a:t>  HOW TO RUN: Menti, shown alongside this slide (or paste your own QR code and joining code onto it).</a:t>
            </a:r>
          </a:p>
          <a:p>
            <a:r>
              <a:t>  1 Multiple choice: which of these do you dread most at work? · 2 100 points: you have £100m; split it: housing / family / charity / travel · 3 Pin on image: 'spot the difference' (mask one half in Menti) · 4 Ranking: what helps you learn most? listening to a talk / taking notes / explaining it to someone / working it through with colleagues / 'nothing, just biscuits and tea'</a:t>
            </a:r>
          </a:p>
          <a:p>
            <a:r>
              <a:t>  Keep the ranking result for 'Make 10 minutes active'. Don't explain it yet.</a:t>
            </a:r>
          </a:p>
          <a:p>
            <a:r>
              <a:t>  It's also the gap before the blorps retest. Don't mention that.</a:t>
            </a:r>
          </a:p>
          <a:p>
            <a:r>
              <a:t>IF SHORT</a:t>
            </a:r>
          </a:p>
          <a:p>
            <a:r>
              <a:t>  Three formats.</a:t>
            </a:r>
          </a:p>
          <a:p>
            <a:r>
              <a:t>CREDITS</a:t>
            </a:r>
          </a:p>
          <a:p>
            <a:r>
              <a:t>  'Spot the difference', Muband, CC BY-SA 3.0, via Wikimedia Commons: https://commons.wikimedia.org/wiki/File:Spot_the_difference.png (share alike: credit it, and keep any masked version CC BY-SA). Swap it for any open picture: https://commons.wikimedia.org or https://www.flickr.com/search/?license=1%2C2%2C3%2C4%2C5%2C6%2C9%2C10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0:40–0:42 (2 min)</a:t>
            </a:r>
          </a:p>
          <a:p>
            <a:r>
              <a:t>SAY</a:t>
            </a:r>
          </a:p>
          <a:p>
            <a:r>
              <a:t>  If A wins: 're-reading FEELS better, and today it works. Watch what happens over a week.'</a:t>
            </a:r>
          </a:p>
          <a:p>
            <a:r>
              <a:t>  If B wins: 'already. Now imagine a week.'</a:t>
            </a:r>
          </a:p>
          <a:p>
            <a:r>
              <a:t>FACILITATOR</a:t>
            </a:r>
          </a:p>
          <a:p>
            <a:r>
              <a:t>  Hand out retest slips. Score 1 per meaning roughly right. Tally A vs B on the whiteboard.</a:t>
            </a:r>
          </a:p>
          <a:p>
            <a:r>
              <a:t>  BE READY FOR EITHER RESULT: over ~10 minutes re-reading often does as well or better (Roediger &amp; Karpicke: re-study won at 5 min; testing won at 2 days and a week).</a:t>
            </a:r>
          </a:p>
          <a:p>
            <a:r>
              <a:t>  Collect the slips, names on. Keep them for Day 3.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0:42–0:45 (3 min)</a:t>
            </a:r>
          </a:p>
          <a:p>
            <a:r>
              <a:t>BUILDS</a:t>
            </a:r>
          </a:p>
          <a:p>
            <a:r>
              <a:t>  1: curve with no review · 2: review on Day 2 · 3: review on Day 3 · 4: day labels</a:t>
            </a:r>
          </a:p>
          <a:p>
            <a:r>
              <a:t>SAY</a:t>
            </a:r>
          </a:p>
          <a:p>
            <a:r>
              <a:t>  Most of it goes fast, then levels off.</a:t>
            </a:r>
          </a:p>
          <a:p>
            <a:r>
              <a:t>  Each time you PULL it back out, it fades more slowly. Re-reading tops up for today; testing changes the curve.</a:t>
            </a:r>
          </a:p>
          <a:p>
            <a:r>
              <a:t>  That's why the sessions are a week apart.</a:t>
            </a:r>
          </a:p>
          <a:p>
            <a:r>
              <a:t>WHY</a:t>
            </a:r>
          </a:p>
          <a:p>
            <a:r>
              <a:t>  Ebbinghaus measured savings in relearning nonsense syllables: the shape is the point, not exact percentages. → /papers/ebbinghaus-1885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0:45–0:50 (5 min)</a:t>
            </a:r>
          </a:p>
          <a:p>
            <a:r>
              <a:t>ASK</a:t>
            </a:r>
          </a:p>
          <a:p>
            <a:r>
              <a:t>  Debrief, one question: which did YOU just do in the last 25 minutes? (Retrieval: Kahoot and retest. Spacing: a week; the Menti gap. Elaboration: 'where could this work?')</a:t>
            </a:r>
          </a:p>
          <a:p>
            <a:r>
              <a:t>WHY</a:t>
            </a:r>
          </a:p>
          <a:p>
            <a:r>
              <a:t>  Some of the strongest evidence in learning science (Dunlosky et al. 2013). Active learning beats lecturing (Freeman et al. 2014: STEM undergraduates). Naming by sorting is itself elaboration.</a:t>
            </a:r>
          </a:p>
          <a:p>
            <a:r>
              <a:t>FACILITATOR</a:t>
            </a:r>
          </a:p>
          <a:p>
            <a:r>
              <a:t>  Each table: four mats, the bin, one shuffled set of 14 scenario cards.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0:50–1:10 (20 min)</a:t>
            </a:r>
          </a:p>
          <a:p>
            <a:r>
              <a:t>SAY</a:t>
            </a:r>
          </a:p>
          <a:p>
            <a:r>
              <a:t>  Back to the ranking from the Menti tour (show the result). That's what we FEEL helps. Research puts them in an order: listening, then doing something with it, then explaining it in your own words, then working it through together. The more people do with an idea, the more they tend to learn.</a:t>
            </a:r>
          </a:p>
          <a:p>
            <a:r>
              <a:t>  This is a scale, not percentages: the 'learning pyramid' (5% for lectures, 90% for teaching others) was never measured.</a:t>
            </a:r>
          </a:p>
          <a:p>
            <a:r>
              <a:t>  Take the session you rebuilt last week. Pick ten minutes. Make learners DO something in its real setting: ward corridor, handover, sim room. Use at least one strategy (the mats stay on the table as a menu).</a:t>
            </a:r>
          </a:p>
          <a:p>
            <a:r>
              <a:t>  Remember last week's last slide? The answer might have no screen at all.</a:t>
            </a:r>
          </a:p>
          <a:p>
            <a:r>
              <a:t>WHY</a:t>
            </a:r>
          </a:p>
          <a:p>
            <a:r>
              <a:t>  Situated learning: design for the real constraints (Lave &amp; Wenger 1991). → /papers/learning-by-taking-part</a:t>
            </a:r>
          </a:p>
          <a:p>
            <a:r>
              <a:t>  The scale is ICAP (Chi &amp; Wylie 2014): the broad order is well supported; the exact steps are debated. Like the blorps: what feels like it works today isn't always what lasts. → /theories/active-is-a-scale</a:t>
            </a:r>
          </a:p>
          <a:p>
            <a:r>
              <a:t>FALLBACK</a:t>
            </a:r>
          </a:p>
          <a:p>
            <a:r>
              <a:t>  No session yet? 'A session you'd like to teach.'</a:t>
            </a:r>
          </a:p>
          <a:p>
            <a:r>
              <a:t>FACILITATOR</a:t>
            </a:r>
          </a:p>
          <a:p>
            <a:r>
              <a:t>  Setting cards for anyone without a real setting. Output: one A3 sheet: what learners do · which strategy · what you need · what happens if you're interrupted.</a:t>
            </a:r>
          </a:p>
          <a:p>
            <a:r>
              <a:t>  Circulate: what will learners be doing in minute 3? Which strategy is that, and which step on the scale?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1:10–1:20 (10 min)</a:t>
            </a:r>
          </a:p>
          <a:p>
            <a:r>
              <a:t>SAY</a:t>
            </a:r>
          </a:p>
          <a:p>
            <a:r>
              <a:t>  60 seconds each; the room responds.</a:t>
            </a:r>
          </a:p>
          <a:p>
            <a:r>
              <a:t>FACILITATOR</a:t>
            </a:r>
          </a:p>
          <a:p>
            <a:r>
              <a:t>  Larger group: gallery walk with sticky-note questions.</a:t>
            </a:r>
          </a:p>
          <a:p>
            <a:r>
              <a:t>IF SHORT</a:t>
            </a:r>
          </a:p>
          <a:p>
            <a:r>
              <a:t>  CUT THIS FIRST.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1:20–1:22 (2 min)</a:t>
            </a:r>
          </a:p>
          <a:p>
            <a:r>
              <a:t>SAY</a:t>
            </a:r>
          </a:p>
          <a:p>
            <a:r>
              <a:t>  That's all the ask needs. The steps are on your task sheet.</a:t>
            </a:r>
          </a:p>
          <a:p>
            <a:r>
              <a:t>WHY</a:t>
            </a:r>
          </a:p>
          <a:p>
            <a:r>
              <a:t>  Cohort 2 lesson: don't ask anyone to do something on a computer you haven't shown them.</a:t>
            </a:r>
          </a:p>
          <a:p>
            <a:r>
              <a:t>FACILITATOR</a:t>
            </a:r>
          </a:p>
          <a:p>
            <a:r>
              <a:t>  DEMO live, narrating each click: sign in → new presentation → one word-cloud slide → Share → copy link.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1:22–1:28 (6 min)</a:t>
            </a:r>
          </a:p>
          <a:p>
            <a:r>
              <a:t>SAY</a:t>
            </a:r>
          </a:p>
          <a:p>
            <a:r>
              <a:t>  You don't need a class. Just play from the presenter's side. Email yourself the link.</a:t>
            </a:r>
          </a:p>
          <a:p>
            <a:r>
              <a:t>WHY</a:t>
            </a:r>
          </a:p>
          <a:p>
            <a:r>
              <a:t>  A time-boxed written intention (implementation intentions); building it is Kolb's active experimentation. → /theories/implementation-intentions</a:t>
            </a:r>
          </a:p>
          <a:p>
            <a:r>
              <a:t>IF SHORT</a:t>
            </a:r>
          </a:p>
          <a:p>
            <a:r>
              <a:t>  NEVER CUT. Start at 1:20 even mid-pitch.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1:28</a:t>
            </a:r>
          </a:p>
          <a:p>
            <a:r>
              <a:t>SAY</a:t>
            </a:r>
          </a:p>
          <a:p>
            <a:r>
              <a:t>  And how would you know? Hold that thought.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1:28–1:30</a:t>
            </a:r>
          </a:p>
          <a:p>
            <a:r>
              <a:t>SAY</a:t>
            </a:r>
          </a:p>
          <a:p>
            <a:r>
              <a:t>  Thank you. Bring what you made, and your blorps.</a:t>
            </a:r>
          </a:p>
          <a:p>
            <a:r>
              <a:t>  Optional: one-question pulse (Evaluation Toolkit).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SAY</a:t>
            </a:r>
          </a:p>
          <a:p>
            <a:r>
              <a:t>  Not presented. Here for licence compliance and for anyone adapting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teachingthatlands.uk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777240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Teaching That Lands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7680960" cy="21945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6600" b="1">
                <a:solidFill>
                  <a:srgbClr val="4C4F69"/>
                </a:solidFill>
                <a:latin typeface="Georgia"/>
              </a:rPr>
              <a:t>Active Beats Passive?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343400"/>
            <a:ext cx="731520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0">
                <a:solidFill>
                  <a:srgbClr val="4C4F69"/>
                </a:solidFill>
                <a:latin typeface="Aptos"/>
              </a:rPr>
              <a:t>Day 2 of 3</a:t>
            </a:r>
          </a:p>
        </p:txBody>
      </p:sp>
      <p:pic>
        <p:nvPicPr>
          <p:cNvPr id="5" name="Picture 4" descr="Fox mascot waving hell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645920"/>
            <a:ext cx="2746111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172200"/>
            <a:ext cx="10515600" cy="307777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400" b="0" dirty="0">
                <a:solidFill>
                  <a:srgbClr val="4C4F69"/>
                </a:solidFill>
                <a:latin typeface="Aptos"/>
              </a:rPr>
              <a:t>© Teaching That Lands · CC BY 4.0 · </a:t>
            </a:r>
            <a:r>
              <a:rPr lang="en-GB" sz="1400" b="0" dirty="0">
                <a:solidFill>
                  <a:srgbClr val="B24200"/>
                </a:solidFill>
                <a:latin typeface="Aptos"/>
                <a:hlinkClick r:id="rId4"/>
              </a:rPr>
              <a:t>https://teachingthatlands.uk/</a:t>
            </a:r>
            <a:endParaRPr sz="1400" b="0" dirty="0">
              <a:solidFill>
                <a:srgbClr val="B24200"/>
              </a:solidFill>
              <a:latin typeface="Apto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Building your session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376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Learners &amp; context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4992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Need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1608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 dirty="0">
                <a:solidFill>
                  <a:srgbClr val="4C4F69"/>
                </a:solidFill>
                <a:latin typeface="Aptos"/>
              </a:rPr>
              <a:t>Outcomes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376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Evidence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Activities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9927" y="3300845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Day 2: what they do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608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Follow-through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869180"/>
            <a:ext cx="10545775" cy="46166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400" b="1" dirty="0">
                <a:solidFill>
                  <a:srgbClr val="B24101"/>
                </a:solidFill>
                <a:latin typeface="Aptos"/>
              </a:rPr>
              <a:t>Day 1 ✓ 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the slides  ·  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Day 3: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outcomes → evidence → follow-through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Show us your slides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2800" b="1" i="1" dirty="0">
                <a:solidFill>
                  <a:srgbClr val="4C4F69"/>
                </a:solidFill>
                <a:latin typeface="Aptos"/>
              </a:rPr>
              <a:t>What 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did you change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?</a:t>
            </a:r>
          </a:p>
          <a:p>
            <a:pPr algn="ctr"/>
            <a:r>
              <a:rPr lang="en-GB" sz="2800" b="1" i="1" dirty="0">
                <a:solidFill>
                  <a:srgbClr val="4C4F69"/>
                </a:solidFill>
                <a:latin typeface="Aptos"/>
              </a:rPr>
              <a:t>Why 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did you change it?</a:t>
            </a:r>
            <a:endParaRPr sz="28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30936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Didn't get to it?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i="1" dirty="0">
                <a:solidFill>
                  <a:srgbClr val="4C4F69"/>
                </a:solidFill>
                <a:latin typeface="Aptos"/>
              </a:rPr>
              <a:t>What got in the way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Quick quiz: </a:t>
            </a:r>
            <a:r>
              <a:rPr sz="5400" b="1">
                <a:solidFill>
                  <a:srgbClr val="B24101"/>
                </a:solidFill>
                <a:latin typeface="Georgia"/>
              </a:rPr>
              <a:t>last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362895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 dirty="0">
                <a:solidFill>
                  <a:srgbClr val="4C4F69"/>
                </a:solidFill>
                <a:latin typeface="Aptos"/>
              </a:rPr>
              <a:t>Phones out</a:t>
            </a:r>
            <a:r>
              <a:rPr lang="en-GB" sz="3200" b="0" dirty="0">
                <a:solidFill>
                  <a:srgbClr val="4C4F69"/>
                </a:solidFill>
                <a:latin typeface="Aptos"/>
              </a:rPr>
              <a:t>! (in </a:t>
            </a:r>
            <a:r>
              <a:rPr sz="3200" b="0" dirty="0">
                <a:solidFill>
                  <a:srgbClr val="4C4F69"/>
                </a:solidFill>
                <a:latin typeface="Aptos"/>
              </a:rPr>
              <a:t>pairs is fine</a:t>
            </a:r>
            <a:r>
              <a:rPr lang="en-GB" sz="3200" b="0" dirty="0">
                <a:solidFill>
                  <a:srgbClr val="4C4F69"/>
                </a:solidFill>
                <a:latin typeface="Aptos"/>
              </a:rPr>
              <a:t>)</a:t>
            </a:r>
            <a:endParaRPr sz="3200" b="0" dirty="0">
              <a:solidFill>
                <a:srgbClr val="4C4F69"/>
              </a:solidFill>
              <a:latin typeface="Apto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544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did you just </a:t>
            </a:r>
            <a:r>
              <a:rPr sz="5400" b="1">
                <a:solidFill>
                  <a:srgbClr val="B24101"/>
                </a:solidFill>
                <a:latin typeface="Georgia"/>
              </a:rPr>
              <a:t>do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Remembered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97680"/>
            <a:ext cx="10362895" cy="646331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1" dirty="0">
                <a:solidFill>
                  <a:srgbClr val="B24101"/>
                </a:solidFill>
                <a:latin typeface="Aptos"/>
              </a:rPr>
              <a:t>A week later</a:t>
            </a:r>
            <a:r>
              <a:rPr lang="en-GB" sz="3600" b="1" dirty="0">
                <a:solidFill>
                  <a:srgbClr val="B24101"/>
                </a:solidFill>
                <a:latin typeface="Aptos"/>
              </a:rPr>
              <a:t>!</a:t>
            </a:r>
            <a:endParaRPr sz="3600" b="1" dirty="0">
              <a:solidFill>
                <a:srgbClr val="B24101"/>
              </a:solidFill>
              <a:latin typeface="Apto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Blorps and Fizzwicks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965960"/>
            <a:ext cx="5212080" cy="21945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Group A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Read the list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 (don’t fold)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Read a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gain.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And again.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965960"/>
            <a:ext cx="5212080" cy="21945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036D97"/>
                </a:solidFill>
                <a:latin typeface="Aptos"/>
              </a:rPr>
              <a:t>Group B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Read once.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Fold it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. T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est yourself.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Repeat this once.</a:t>
            </a:r>
            <a:endParaRPr sz="28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4526280"/>
            <a:ext cx="10698480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000" b="1">
                <a:solidFill>
                  <a:srgbClr val="B24101"/>
                </a:solidFill>
                <a:latin typeface="Aptos"/>
              </a:rPr>
              <a:t>⏱ 3 min</a:t>
            </a:r>
            <a:r>
              <a:rPr sz="3000" b="0">
                <a:solidFill>
                  <a:srgbClr val="4C4F69"/>
                </a:solidFill>
                <a:latin typeface="Aptos"/>
              </a:rPr>
              <a:t>  follow the instructions on your sheet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Four ways to </a:t>
            </a:r>
            <a:r>
              <a:rPr sz="5400" b="1">
                <a:solidFill>
                  <a:srgbClr val="B24101"/>
                </a:solidFill>
                <a:latin typeface="Georgia"/>
              </a:rPr>
              <a:t>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362895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Answer on your phone, or on the flipchart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Quick: what's a </a:t>
            </a:r>
            <a:r>
              <a:rPr sz="5400" b="1">
                <a:solidFill>
                  <a:srgbClr val="B24101"/>
                </a:solidFill>
                <a:latin typeface="Georgia"/>
              </a:rPr>
              <a:t>blorp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749039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Write what each word means. 2 minutes.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The forgetting curve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0" y="566928"/>
            <a:ext cx="512064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r"/>
            <a:r>
              <a:rPr sz="2400" b="1">
                <a:solidFill>
                  <a:srgbClr val="314FFC"/>
                </a:solidFill>
                <a:latin typeface="Aptos"/>
              </a:rPr>
              <a:t>Ebbinghaus, 1885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463040"/>
            <a:ext cx="118872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000" b="0">
                <a:solidFill>
                  <a:srgbClr val="6C6F85"/>
                </a:solidFill>
                <a:latin typeface="Aptos"/>
              </a:rPr>
              <a:t>Memory</a:t>
            </a:r>
          </a:p>
        </p:txBody>
      </p:sp>
      <p:cxnSp>
        <p:nvCxnSpPr>
          <p:cNvPr id="5" name="Connector 4"/>
          <p:cNvCxnSpPr/>
          <p:nvPr/>
        </p:nvCxnSpPr>
        <p:spPr>
          <a:xfrm flipV="1">
            <a:off x="1554480" y="1463040"/>
            <a:ext cx="0" cy="3611880"/>
          </a:xfrm>
          <a:prstGeom prst="line">
            <a:avLst/>
          </a:prstGeom>
          <a:ln w="31750">
            <a:solidFill>
              <a:srgbClr val="4C4F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554480" y="5074920"/>
            <a:ext cx="9601200" cy="0"/>
          </a:xfrm>
          <a:prstGeom prst="line">
            <a:avLst/>
          </a:prstGeom>
          <a:ln w="31750">
            <a:solidFill>
              <a:srgbClr val="4C4F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784080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r"/>
            <a:r>
              <a:rPr sz="2000" b="0">
                <a:solidFill>
                  <a:srgbClr val="6C6F85"/>
                </a:solidFill>
                <a:latin typeface="Aptos"/>
              </a:rPr>
              <a:t>Time →</a:t>
            </a:r>
          </a:p>
        </p:txBody>
      </p:sp>
      <p:sp>
        <p:nvSpPr>
          <p:cNvPr id="8" name="Freeform 7"/>
          <p:cNvSpPr/>
          <p:nvPr/>
        </p:nvSpPr>
        <p:spPr>
          <a:xfrm>
            <a:off x="1554480" y="1600200"/>
            <a:ext cx="9509760" cy="2953510"/>
          </a:xfrm>
          <a:custGeom>
            <a:avLst/>
            <a:gdLst/>
            <a:ahLst/>
            <a:cxnLst/>
            <a:rect l="l" t="t" r="r" b="b"/>
            <a:pathLst>
              <a:path w="9509760" h="2953510">
                <a:moveTo>
                  <a:pt x="0" y="0"/>
                </a:moveTo>
                <a:lnTo>
                  <a:pt x="237744" y="887020"/>
                </a:lnTo>
                <a:lnTo>
                  <a:pt x="475487" y="1507644"/>
                </a:lnTo>
                <a:lnTo>
                  <a:pt x="713232" y="1941878"/>
                </a:lnTo>
                <a:lnTo>
                  <a:pt x="950976" y="2245699"/>
                </a:lnTo>
                <a:lnTo>
                  <a:pt x="1188720" y="2458275"/>
                </a:lnTo>
                <a:lnTo>
                  <a:pt x="1426464" y="2607008"/>
                </a:lnTo>
                <a:lnTo>
                  <a:pt x="1664207" y="2711072"/>
                </a:lnTo>
                <a:lnTo>
                  <a:pt x="1901952" y="2783884"/>
                </a:lnTo>
                <a:lnTo>
                  <a:pt x="2139696" y="2834827"/>
                </a:lnTo>
                <a:lnTo>
                  <a:pt x="2377440" y="2870472"/>
                </a:lnTo>
                <a:lnTo>
                  <a:pt x="2615184" y="2895411"/>
                </a:lnTo>
                <a:lnTo>
                  <a:pt x="2852928" y="2912860"/>
                </a:lnTo>
                <a:lnTo>
                  <a:pt x="3090672" y="2925069"/>
                </a:lnTo>
                <a:lnTo>
                  <a:pt x="3328416" y="2933611"/>
                </a:lnTo>
                <a:lnTo>
                  <a:pt x="3566160" y="2939588"/>
                </a:lnTo>
                <a:lnTo>
                  <a:pt x="3803904" y="2943769"/>
                </a:lnTo>
                <a:lnTo>
                  <a:pt x="4041648" y="2946695"/>
                </a:lnTo>
                <a:lnTo>
                  <a:pt x="4279392" y="2948742"/>
                </a:lnTo>
                <a:lnTo>
                  <a:pt x="4517136" y="2950175"/>
                </a:lnTo>
                <a:lnTo>
                  <a:pt x="4754880" y="2951177"/>
                </a:lnTo>
                <a:lnTo>
                  <a:pt x="4992624" y="2951878"/>
                </a:lnTo>
                <a:lnTo>
                  <a:pt x="5230368" y="2952369"/>
                </a:lnTo>
                <a:lnTo>
                  <a:pt x="5468112" y="2952712"/>
                </a:lnTo>
                <a:lnTo>
                  <a:pt x="5705856" y="2952952"/>
                </a:lnTo>
                <a:lnTo>
                  <a:pt x="5943599" y="2953120"/>
                </a:lnTo>
                <a:lnTo>
                  <a:pt x="6181344" y="2953238"/>
                </a:lnTo>
                <a:lnTo>
                  <a:pt x="6419088" y="2953320"/>
                </a:lnTo>
                <a:lnTo>
                  <a:pt x="6656831" y="2953377"/>
                </a:lnTo>
                <a:lnTo>
                  <a:pt x="6894576" y="2953418"/>
                </a:lnTo>
                <a:lnTo>
                  <a:pt x="7132320" y="2953446"/>
                </a:lnTo>
                <a:lnTo>
                  <a:pt x="7370064" y="2953466"/>
                </a:lnTo>
                <a:lnTo>
                  <a:pt x="7607808" y="2953479"/>
                </a:lnTo>
                <a:lnTo>
                  <a:pt x="7845552" y="2953489"/>
                </a:lnTo>
                <a:lnTo>
                  <a:pt x="8083296" y="2953496"/>
                </a:lnTo>
                <a:lnTo>
                  <a:pt x="8321039" y="2953500"/>
                </a:lnTo>
                <a:lnTo>
                  <a:pt x="8558784" y="2953504"/>
                </a:lnTo>
                <a:lnTo>
                  <a:pt x="8796528" y="2953506"/>
                </a:lnTo>
                <a:lnTo>
                  <a:pt x="9034271" y="2953508"/>
                </a:lnTo>
                <a:lnTo>
                  <a:pt x="9272016" y="2953509"/>
                </a:lnTo>
                <a:lnTo>
                  <a:pt x="9509760" y="2953510"/>
                </a:lnTo>
              </a:path>
            </a:pathLst>
          </a:custGeom>
          <a:noFill/>
          <a:ln w="50800">
            <a:solidFill>
              <a:srgbClr val="8C8F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0" y="4023360"/>
            <a:ext cx="256032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000" b="0">
                <a:solidFill>
                  <a:srgbClr val="6C6F85"/>
                </a:solidFill>
                <a:latin typeface="Aptos"/>
              </a:rPr>
              <a:t>no review</a:t>
            </a:r>
          </a:p>
        </p:txBody>
      </p:sp>
      <p:sp>
        <p:nvSpPr>
          <p:cNvPr id="10" name="Freeform 9"/>
          <p:cNvSpPr/>
          <p:nvPr/>
        </p:nvSpPr>
        <p:spPr>
          <a:xfrm>
            <a:off x="4692700" y="1600200"/>
            <a:ext cx="3138221" cy="2927030"/>
          </a:xfrm>
          <a:custGeom>
            <a:avLst/>
            <a:gdLst/>
            <a:ahLst/>
            <a:cxnLst/>
            <a:rect l="l" t="t" r="r" b="b"/>
            <a:pathLst>
              <a:path w="3138221" h="2927030">
                <a:moveTo>
                  <a:pt x="0" y="2927030"/>
                </a:moveTo>
                <a:lnTo>
                  <a:pt x="0" y="0"/>
                </a:lnTo>
                <a:lnTo>
                  <a:pt x="78456" y="90284"/>
                </a:lnTo>
                <a:lnTo>
                  <a:pt x="156911" y="176524"/>
                </a:lnTo>
                <a:lnTo>
                  <a:pt x="235367" y="258901"/>
                </a:lnTo>
                <a:lnTo>
                  <a:pt x="313822" y="337587"/>
                </a:lnTo>
                <a:lnTo>
                  <a:pt x="392278" y="412749"/>
                </a:lnTo>
                <a:lnTo>
                  <a:pt x="470733" y="484543"/>
                </a:lnTo>
                <a:lnTo>
                  <a:pt x="549189" y="553121"/>
                </a:lnTo>
                <a:lnTo>
                  <a:pt x="627644" y="618626"/>
                </a:lnTo>
                <a:lnTo>
                  <a:pt x="706100" y="681197"/>
                </a:lnTo>
                <a:lnTo>
                  <a:pt x="784556" y="740965"/>
                </a:lnTo>
                <a:lnTo>
                  <a:pt x="863011" y="798056"/>
                </a:lnTo>
                <a:lnTo>
                  <a:pt x="941467" y="852588"/>
                </a:lnTo>
                <a:lnTo>
                  <a:pt x="1019922" y="904678"/>
                </a:lnTo>
                <a:lnTo>
                  <a:pt x="1098378" y="954434"/>
                </a:lnTo>
                <a:lnTo>
                  <a:pt x="1176833" y="1001962"/>
                </a:lnTo>
                <a:lnTo>
                  <a:pt x="1255289" y="1047360"/>
                </a:lnTo>
                <a:lnTo>
                  <a:pt x="1333744" y="1090724"/>
                </a:lnTo>
                <a:lnTo>
                  <a:pt x="1412200" y="1132146"/>
                </a:lnTo>
                <a:lnTo>
                  <a:pt x="1490655" y="1171712"/>
                </a:lnTo>
                <a:lnTo>
                  <a:pt x="1569111" y="1209505"/>
                </a:lnTo>
                <a:lnTo>
                  <a:pt x="1647566" y="1245605"/>
                </a:lnTo>
                <a:lnTo>
                  <a:pt x="1726022" y="1280089"/>
                </a:lnTo>
                <a:lnTo>
                  <a:pt x="1804477" y="1313027"/>
                </a:lnTo>
                <a:lnTo>
                  <a:pt x="1882933" y="1344489"/>
                </a:lnTo>
                <a:lnTo>
                  <a:pt x="1961388" y="1374543"/>
                </a:lnTo>
                <a:lnTo>
                  <a:pt x="2039844" y="1403250"/>
                </a:lnTo>
                <a:lnTo>
                  <a:pt x="2118299" y="1430670"/>
                </a:lnTo>
                <a:lnTo>
                  <a:pt x="2196755" y="1456863"/>
                </a:lnTo>
                <a:lnTo>
                  <a:pt x="2275210" y="1481882"/>
                </a:lnTo>
                <a:lnTo>
                  <a:pt x="2353666" y="1505780"/>
                </a:lnTo>
                <a:lnTo>
                  <a:pt x="2432121" y="1528608"/>
                </a:lnTo>
                <a:lnTo>
                  <a:pt x="2510577" y="1550412"/>
                </a:lnTo>
                <a:lnTo>
                  <a:pt x="2589032" y="1571241"/>
                </a:lnTo>
                <a:lnTo>
                  <a:pt x="2667488" y="1591136"/>
                </a:lnTo>
                <a:lnTo>
                  <a:pt x="2745944" y="1610139"/>
                </a:lnTo>
                <a:lnTo>
                  <a:pt x="2824399" y="1628292"/>
                </a:lnTo>
                <a:lnTo>
                  <a:pt x="2902855" y="1645631"/>
                </a:lnTo>
                <a:lnTo>
                  <a:pt x="2981310" y="1662193"/>
                </a:lnTo>
                <a:lnTo>
                  <a:pt x="3059766" y="1678014"/>
                </a:lnTo>
                <a:lnTo>
                  <a:pt x="3138221" y="1693125"/>
                </a:lnTo>
              </a:path>
            </a:pathLst>
          </a:custGeom>
          <a:noFill/>
          <a:ln w="6350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73828" y="1481328"/>
            <a:ext cx="237744" cy="237744"/>
          </a:xfrm>
          <a:prstGeom prst="ellipse">
            <a:avLst/>
          </a:prstGeom>
          <a:solidFill>
            <a:srgbClr val="B24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7830921" y="1600200"/>
            <a:ext cx="3233319" cy="1693125"/>
          </a:xfrm>
          <a:custGeom>
            <a:avLst/>
            <a:gdLst/>
            <a:ahLst/>
            <a:cxnLst/>
            <a:rect l="l" t="t" r="r" b="b"/>
            <a:pathLst>
              <a:path w="3233319" h="1693125">
                <a:moveTo>
                  <a:pt x="0" y="1693125"/>
                </a:moveTo>
                <a:lnTo>
                  <a:pt x="0" y="0"/>
                </a:lnTo>
                <a:lnTo>
                  <a:pt x="80833" y="22256"/>
                </a:lnTo>
                <a:lnTo>
                  <a:pt x="161666" y="44138"/>
                </a:lnTo>
                <a:lnTo>
                  <a:pt x="242499" y="65651"/>
                </a:lnTo>
                <a:lnTo>
                  <a:pt x="323332" y="86802"/>
                </a:lnTo>
                <a:lnTo>
                  <a:pt x="404165" y="107595"/>
                </a:lnTo>
                <a:lnTo>
                  <a:pt x="484998" y="128039"/>
                </a:lnTo>
                <a:lnTo>
                  <a:pt x="565831" y="148137"/>
                </a:lnTo>
                <a:lnTo>
                  <a:pt x="646664" y="167897"/>
                </a:lnTo>
                <a:lnTo>
                  <a:pt x="727497" y="187324"/>
                </a:lnTo>
                <a:lnTo>
                  <a:pt x="808330" y="206423"/>
                </a:lnTo>
                <a:lnTo>
                  <a:pt x="889163" y="225201"/>
                </a:lnTo>
                <a:lnTo>
                  <a:pt x="969996" y="243662"/>
                </a:lnTo>
                <a:lnTo>
                  <a:pt x="1050829" y="261812"/>
                </a:lnTo>
                <a:lnTo>
                  <a:pt x="1131662" y="279655"/>
                </a:lnTo>
                <a:lnTo>
                  <a:pt x="1212495" y="297198"/>
                </a:lnTo>
                <a:lnTo>
                  <a:pt x="1293327" y="314446"/>
                </a:lnTo>
                <a:lnTo>
                  <a:pt x="1374160" y="331402"/>
                </a:lnTo>
                <a:lnTo>
                  <a:pt x="1454993" y="348073"/>
                </a:lnTo>
                <a:lnTo>
                  <a:pt x="1535826" y="364463"/>
                </a:lnTo>
                <a:lnTo>
                  <a:pt x="1616659" y="380576"/>
                </a:lnTo>
                <a:lnTo>
                  <a:pt x="1697492" y="396418"/>
                </a:lnTo>
                <a:lnTo>
                  <a:pt x="1778325" y="411993"/>
                </a:lnTo>
                <a:lnTo>
                  <a:pt x="1859158" y="427305"/>
                </a:lnTo>
                <a:lnTo>
                  <a:pt x="1939991" y="442359"/>
                </a:lnTo>
                <a:lnTo>
                  <a:pt x="2020824" y="457160"/>
                </a:lnTo>
                <a:lnTo>
                  <a:pt x="2101657" y="471711"/>
                </a:lnTo>
                <a:lnTo>
                  <a:pt x="2182490" y="486016"/>
                </a:lnTo>
                <a:lnTo>
                  <a:pt x="2263323" y="500081"/>
                </a:lnTo>
                <a:lnTo>
                  <a:pt x="2344156" y="513908"/>
                </a:lnTo>
                <a:lnTo>
                  <a:pt x="2424989" y="527503"/>
                </a:lnTo>
                <a:lnTo>
                  <a:pt x="2505822" y="540868"/>
                </a:lnTo>
                <a:lnTo>
                  <a:pt x="2586655" y="554008"/>
                </a:lnTo>
                <a:lnTo>
                  <a:pt x="2667488" y="566926"/>
                </a:lnTo>
                <a:lnTo>
                  <a:pt x="2748321" y="579627"/>
                </a:lnTo>
                <a:lnTo>
                  <a:pt x="2829154" y="592113"/>
                </a:lnTo>
                <a:lnTo>
                  <a:pt x="2909987" y="604390"/>
                </a:lnTo>
                <a:lnTo>
                  <a:pt x="2990820" y="616459"/>
                </a:lnTo>
                <a:lnTo>
                  <a:pt x="3071653" y="628324"/>
                </a:lnTo>
                <a:lnTo>
                  <a:pt x="3152486" y="639990"/>
                </a:lnTo>
                <a:lnTo>
                  <a:pt x="3233319" y="651459"/>
                </a:lnTo>
              </a:path>
            </a:pathLst>
          </a:custGeom>
          <a:noFill/>
          <a:ln w="6350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712049" y="1481328"/>
            <a:ext cx="237744" cy="237744"/>
          </a:xfrm>
          <a:prstGeom prst="ellipse">
            <a:avLst/>
          </a:prstGeom>
          <a:solidFill>
            <a:srgbClr val="B24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Day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1180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B24101"/>
                </a:solidFill>
                <a:latin typeface="Aptos"/>
              </a:rPr>
              <a:t>Day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99401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B24101"/>
                </a:solidFill>
                <a:latin typeface="Aptos"/>
              </a:rPr>
              <a:t>Day 3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Spot the strategy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036D97"/>
                </a:solidFill>
                <a:latin typeface="Aptos"/>
              </a:rPr>
              <a:t>Retrieval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pull it 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314FFC"/>
                </a:solidFill>
                <a:latin typeface="Aptos"/>
              </a:rPr>
              <a:t>Spacing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come back later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2E741F"/>
                </a:solidFill>
                <a:latin typeface="Aptos"/>
              </a:rPr>
              <a:t>Interleaving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mix it 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9611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B24101"/>
                </a:solidFill>
                <a:latin typeface="Aptos"/>
              </a:rPr>
              <a:t>Elaboration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ask why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3840480"/>
            <a:ext cx="5303520" cy="914400"/>
          </a:xfrm>
          <a:prstGeom prst="roundRect">
            <a:avLst>
              <a:gd name="adj" fmla="val 12000"/>
            </a:avLst>
          </a:prstGeom>
          <a:solidFill>
            <a:srgbClr val="EFF1F5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6C6F85"/>
                </a:solidFill>
                <a:latin typeface="Aptos"/>
              </a:rPr>
              <a:t>✗ None of the above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892040"/>
            <a:ext cx="1069848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400" b="1">
                <a:solidFill>
                  <a:srgbClr val="B24101"/>
                </a:solidFill>
                <a:latin typeface="Aptos"/>
              </a:rPr>
              <a:t>⏱ 4 min</a:t>
            </a:r>
            <a:r>
              <a:rPr sz="2400" b="0">
                <a:solidFill>
                  <a:srgbClr val="4C4F69"/>
                </a:solidFill>
                <a:latin typeface="Aptos"/>
              </a:rPr>
              <a:t>  sort the cards · some fit two: argue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Make 10 minutes active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1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Pick 10 minutes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2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Its real place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One strategy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⏱ 20 min</a:t>
            </a:r>
            <a:r>
              <a:rPr sz="2800" b="0">
                <a:solidFill>
                  <a:srgbClr val="4C4F69"/>
                </a:solidFill>
                <a:latin typeface="Aptos"/>
              </a:rPr>
              <a:t>  on paper · pairs: mix the confident with the less sure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60-second pitch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thing that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6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question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48917"/>
            <a:ext cx="1036289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Watch: one Menti slide</a:t>
            </a:r>
            <a:endParaRPr lang="en-GB" sz="5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in </a:t>
            </a:r>
            <a:r>
              <a:rPr sz="5400" b="1" dirty="0">
                <a:solidFill>
                  <a:srgbClr val="B24101"/>
                </a:solidFill>
                <a:latin typeface="Georgia"/>
              </a:rPr>
              <a:t>2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Same steps: Computer Task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The ask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783080"/>
            <a:ext cx="10698480" cy="26517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0" dirty="0">
                <a:solidFill>
                  <a:srgbClr val="4C4F69"/>
                </a:solidFill>
                <a:latin typeface="Georgia"/>
              </a:rPr>
              <a:t>Before next week I will</a:t>
            </a:r>
            <a:r>
              <a:rPr lang="en-GB" sz="3200" b="0" dirty="0">
                <a:solidFill>
                  <a:srgbClr val="4C4F69"/>
                </a:solidFill>
                <a:latin typeface="Georgia"/>
              </a:rPr>
              <a:t>:</a:t>
            </a:r>
          </a:p>
          <a:p>
            <a:pPr algn="ctr"/>
            <a:r>
              <a:rPr sz="3200" b="1" dirty="0">
                <a:solidFill>
                  <a:srgbClr val="B24101"/>
                </a:solidFill>
                <a:latin typeface="Georgia"/>
              </a:rPr>
              <a:t>spend 30–40 mins playing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with </a:t>
            </a:r>
            <a:r>
              <a:rPr sz="3200" b="1" dirty="0">
                <a:solidFill>
                  <a:srgbClr val="4C4F69"/>
                </a:solidFill>
                <a:latin typeface="Georgia"/>
              </a:rPr>
              <a:t>Menti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or </a:t>
            </a:r>
            <a:r>
              <a:rPr sz="3200" b="1" dirty="0">
                <a:solidFill>
                  <a:srgbClr val="4C4F69"/>
                </a:solidFill>
                <a:latin typeface="Georgia"/>
              </a:rPr>
              <a:t>Kahoot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and </a:t>
            </a:r>
            <a:r>
              <a:rPr sz="3200" b="1" dirty="0">
                <a:solidFill>
                  <a:srgbClr val="B24101"/>
                </a:solidFill>
                <a:latin typeface="Georgia"/>
              </a:rPr>
              <a:t>make one active learning thing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for my session, and </a:t>
            </a:r>
            <a:r>
              <a:rPr sz="3200" b="1" dirty="0">
                <a:solidFill>
                  <a:srgbClr val="4C4F69"/>
                </a:solidFill>
                <a:latin typeface="Georgia"/>
              </a:rPr>
              <a:t>bring it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Next week: did it land?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C1918F9-C3B3-7A1C-CA26-E68E7029F301}"/>
              </a:ext>
            </a:extLst>
          </p:cNvPr>
          <p:cNvGrpSpPr/>
          <p:nvPr/>
        </p:nvGrpSpPr>
        <p:grpSpPr>
          <a:xfrm>
            <a:off x="3033493" y="315209"/>
            <a:ext cx="7226107" cy="4446835"/>
            <a:chOff x="3033493" y="315209"/>
            <a:chExt cx="7226107" cy="444683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C28ADD-DCB4-7922-6365-EA5D17955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3493" y="315209"/>
              <a:ext cx="7226107" cy="444683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2CBFCAC-867F-4880-5982-2F92B6A2499D}"/>
                </a:ext>
              </a:extLst>
            </p:cNvPr>
            <p:cNvGrpSpPr/>
            <p:nvPr/>
          </p:nvGrpSpPr>
          <p:grpSpPr>
            <a:xfrm>
              <a:off x="3235500" y="966736"/>
              <a:ext cx="3051362" cy="2132527"/>
              <a:chOff x="3235500" y="966736"/>
              <a:chExt cx="3051362" cy="213252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D34639F-F2F6-653A-1EEA-FFFB9F8B1DC1}"/>
                  </a:ext>
                </a:extLst>
              </p:cNvPr>
              <p:cNvSpPr/>
              <p:nvPr/>
            </p:nvSpPr>
            <p:spPr>
              <a:xfrm>
                <a:off x="3235500" y="966736"/>
                <a:ext cx="2356407" cy="2129352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198B89-30D8-97A6-40D7-BF8B2191ABD6}"/>
                  </a:ext>
                </a:extLst>
              </p:cNvPr>
              <p:cNvSpPr/>
              <p:nvPr/>
            </p:nvSpPr>
            <p:spPr>
              <a:xfrm>
                <a:off x="4353950" y="966736"/>
                <a:ext cx="1932912" cy="819861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06A06B-CE55-8FCF-FCB7-0D3E3F498753}"/>
                  </a:ext>
                </a:extLst>
              </p:cNvPr>
              <p:cNvSpPr/>
              <p:nvPr/>
            </p:nvSpPr>
            <p:spPr>
              <a:xfrm>
                <a:off x="4648199" y="2759086"/>
                <a:ext cx="1267959" cy="340177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914552" y="4636048"/>
            <a:ext cx="10362895" cy="10972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See you </a:t>
            </a:r>
            <a:r>
              <a:rPr sz="5400" b="1" dirty="0">
                <a:solidFill>
                  <a:srgbClr val="B24101"/>
                </a:solidFill>
                <a:latin typeface="Georgia"/>
              </a:rPr>
              <a:t>next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552" y="5661281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000" b="0" dirty="0">
                <a:solidFill>
                  <a:srgbClr val="4C4F69"/>
                </a:solidFill>
                <a:latin typeface="Aptos"/>
              </a:rPr>
              <a:t>Bring what you made.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0D0CCA-6D6A-189A-45CB-062C2DAE0F3D}"/>
              </a:ext>
            </a:extLst>
          </p:cNvPr>
          <p:cNvSpPr/>
          <p:nvPr/>
        </p:nvSpPr>
        <p:spPr>
          <a:xfrm>
            <a:off x="4648199" y="2755911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9BEC4-DF36-8EB2-D0B2-9126435E4C65}"/>
              </a:ext>
            </a:extLst>
          </p:cNvPr>
          <p:cNvSpPr/>
          <p:nvPr/>
        </p:nvSpPr>
        <p:spPr>
          <a:xfrm>
            <a:off x="4648199" y="2759086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2B7EA1B-924D-9A04-71C0-576FBA2D99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403" y="1031333"/>
            <a:ext cx="1969737" cy="19697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Credits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5120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r>
              <a:rPr sz="1600"/>
              <a:t>Fox illustrations: Teaching That Lands, CC BY 4.0</a:t>
            </a:r>
          </a:p>
          <a:p>
            <a:r>
              <a:rPr sz="1600"/>
              <a:t>Menti 'pin a dot' picture (used in Menti, not in this deck): 'Spot the difference', Muband, CC BY-SA 3.0, via Wikimedia Commons: https://commons.wikimedia.org/wiki/File:Spot_the_difference.png (share alike: credit it, and keep any masked version CC BY-SA). Swap it for any open picture: https://commons.wikimedia.org or https://www.flickr.com/search/?license=1%2C2%2C3%2C4%2C5%2C6%2C9%2C10</a:t>
            </a:r>
          </a:p>
          <a:p>
            <a:endParaRPr sz="1600"/>
          </a:p>
          <a:p>
            <a:r>
              <a:rPr sz="1600"/>
              <a:t>Theory library: teachingthatlands.uk/theories</a:t>
            </a:r>
          </a:p>
          <a:p>
            <a:r>
              <a:rPr sz="1600"/>
              <a:t>This deck: Teaching That Lands, CC BY 4.0. Copy it, adapt it, share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2052</Words>
  <Application>Microsoft Macintosh PowerPoint</Application>
  <PresentationFormat>Widescreen</PresentationFormat>
  <Paragraphs>225</Paragraphs>
  <Slides>17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Robinson, Adrian J</cp:lastModifiedBy>
  <cp:revision>72</cp:revision>
  <dcterms:created xsi:type="dcterms:W3CDTF">2013-01-27T09:14:16Z</dcterms:created>
  <dcterms:modified xsi:type="dcterms:W3CDTF">2026-10-06T22:22:44Z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1b534-098f-4ac8-9223-69712ddf82de_Enabled">
    <vt:lpwstr>true</vt:lpwstr>
  </property>
  <property fmtid="{D5CDD505-2E9C-101B-9397-08002B2CF9AE}" pid="3" name="MSIP_Label_55e1b534-098f-4ac8-9223-69712ddf82de_SetDate">
    <vt:lpwstr>2026-10-02T08:01:27Z</vt:lpwstr>
  </property>
  <property fmtid="{D5CDD505-2E9C-101B-9397-08002B2CF9AE}" pid="4" name="MSIP_Label_55e1b534-098f-4ac8-9223-69712ddf82de_Method">
    <vt:lpwstr>Standard</vt:lpwstr>
  </property>
  <property fmtid="{D5CDD505-2E9C-101B-9397-08002B2CF9AE}" pid="5" name="MSIP_Label_55e1b534-098f-4ac8-9223-69712ddf82de_Name">
    <vt:lpwstr>Public Document</vt:lpwstr>
  </property>
  <property fmtid="{D5CDD505-2E9C-101B-9397-08002B2CF9AE}" pid="6" name="MSIP_Label_55e1b534-098f-4ac8-9223-69712ddf82de_SiteId">
    <vt:lpwstr>c9ef029c-18cf-4016-86d3-93cf8e94ff94</vt:lpwstr>
  </property>
  <property fmtid="{D5CDD505-2E9C-101B-9397-08002B2CF9AE}" pid="7" name="MSIP_Label_55e1b534-098f-4ac8-9223-69712ddf82de_ActionId">
    <vt:lpwstr>8917abb4-7a45-49a8-8f64-16c8b71d2f03</vt:lpwstr>
  </property>
  <property fmtid="{D5CDD505-2E9C-101B-9397-08002B2CF9AE}" pid="8" name="MSIP_Label_55e1b534-098f-4ac8-9223-69712ddf82de_ContentBits">
    <vt:lpwstr>0</vt:lpwstr>
  </property>
  <property fmtid="{D5CDD505-2E9C-101B-9397-08002B2CF9AE}" pid="9" name="MSIP_Label_55e1b534-098f-4ac8-9223-69712ddf82de_Tag">
    <vt:lpwstr>50, 3, 0, 1</vt:lpwstr>
  </property>
</Properties>
</file>